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IBM Plex Sans"/>
      <p:regular r:id="rId28"/>
      <p:bold r:id="rId29"/>
      <p:italic r:id="rId30"/>
      <p:boldItalic r:id="rId31"/>
    </p:embeddedFont>
    <p:embeddedFont>
      <p:font typeface="IBM Plex Sans Light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  <p:embeddedFont>
      <p:font typeface="Saira Condensed SemiBold"/>
      <p:regular r:id="rId40"/>
      <p:bold r:id="rId41"/>
    </p:embeddedFont>
    <p:embeddedFont>
      <p:font typeface="Saira Condensed Light"/>
      <p:regular r:id="rId42"/>
      <p:bold r:id="rId43"/>
    </p:embeddedFont>
    <p:embeddedFont>
      <p:font typeface="Saira Condensed"/>
      <p:regular r:id="rId44"/>
      <p:bold r:id="rId45"/>
    </p:embeddedFont>
    <p:embeddedFont>
      <p:font typeface="IBM Plex Sans SemiBold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0" roundtripDataSignature="AMtx7mgI/QtJxKzywBqCouiU6kuQi8ookA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Eugene Kozlakov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1F709E5-BB15-4A89-8E0D-38BAF55C9DA6}">
  <a:tblStyle styleId="{B1F709E5-BB15-4A89-8E0D-38BAF55C9DA6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0E7E7"/>
          </a:solidFill>
        </a:fill>
      </a:tcStyle>
    </a:wholeTbl>
    <a:band1H>
      <a:tcTxStyle/>
      <a:tcStyle>
        <a:fill>
          <a:solidFill>
            <a:srgbClr val="E0CBCC"/>
          </a:solidFill>
        </a:fill>
      </a:tcStyle>
    </a:band1H>
    <a:band2H>
      <a:tcTxStyle/>
    </a:band2H>
    <a:band1V>
      <a:tcTxStyle/>
      <a:tcStyle>
        <a:fill>
          <a:solidFill>
            <a:srgbClr val="E0CBCC"/>
          </a:solidFill>
        </a:fill>
      </a:tcStyle>
    </a:band1V>
    <a:band2V>
      <a:tcTxStyle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DFB86C43-74AD-45E9-AAF7-C3600FDF9D59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airaCondensedSemiBold-regular.fntdata"/><Relationship Id="rId42" Type="http://schemas.openxmlformats.org/officeDocument/2006/relationships/font" Target="fonts/SairaCondensedLight-regular.fntdata"/><Relationship Id="rId41" Type="http://schemas.openxmlformats.org/officeDocument/2006/relationships/font" Target="fonts/SairaCondensedSemiBold-bold.fntdata"/><Relationship Id="rId44" Type="http://schemas.openxmlformats.org/officeDocument/2006/relationships/font" Target="fonts/SairaCondensed-regular.fntdata"/><Relationship Id="rId43" Type="http://schemas.openxmlformats.org/officeDocument/2006/relationships/font" Target="fonts/SairaCondensedLight-bold.fntdata"/><Relationship Id="rId46" Type="http://schemas.openxmlformats.org/officeDocument/2006/relationships/font" Target="fonts/IBMPlexSansSemiBold-regular.fntdata"/><Relationship Id="rId45" Type="http://schemas.openxmlformats.org/officeDocument/2006/relationships/font" Target="fonts/SairaCondense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48" Type="http://schemas.openxmlformats.org/officeDocument/2006/relationships/font" Target="fonts/IBMPlexSansSemiBold-italic.fntdata"/><Relationship Id="rId47" Type="http://schemas.openxmlformats.org/officeDocument/2006/relationships/font" Target="fonts/IBMPlexSansSemiBold-bold.fntdata"/><Relationship Id="rId49" Type="http://schemas.openxmlformats.org/officeDocument/2006/relationships/font" Target="fonts/IBMPlexSansSemiBold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IBMPlexSans-boldItalic.fntdata"/><Relationship Id="rId30" Type="http://schemas.openxmlformats.org/officeDocument/2006/relationships/font" Target="fonts/IBMPlexSans-italic.fntdata"/><Relationship Id="rId33" Type="http://schemas.openxmlformats.org/officeDocument/2006/relationships/font" Target="fonts/IBMPlexSansLight-bold.fntdata"/><Relationship Id="rId32" Type="http://schemas.openxmlformats.org/officeDocument/2006/relationships/font" Target="fonts/IBMPlexSansLight-regular.fntdata"/><Relationship Id="rId35" Type="http://schemas.openxmlformats.org/officeDocument/2006/relationships/font" Target="fonts/IBMPlexSansLight-boldItalic.fntdata"/><Relationship Id="rId34" Type="http://schemas.openxmlformats.org/officeDocument/2006/relationships/font" Target="fonts/IBMPlexSansLight-italic.fntdata"/><Relationship Id="rId37" Type="http://schemas.openxmlformats.org/officeDocument/2006/relationships/font" Target="fonts/Roboto-bold.fntdata"/><Relationship Id="rId36" Type="http://schemas.openxmlformats.org/officeDocument/2006/relationships/font" Target="fonts/Roboto-regular.fntdata"/><Relationship Id="rId39" Type="http://schemas.openxmlformats.org/officeDocument/2006/relationships/font" Target="fonts/Roboto-boldItalic.fntdata"/><Relationship Id="rId38" Type="http://schemas.openxmlformats.org/officeDocument/2006/relationships/font" Target="fonts/Roboto-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IBMPlexSans-regular.fntdata"/><Relationship Id="rId27" Type="http://schemas.openxmlformats.org/officeDocument/2006/relationships/slide" Target="slides/slide21.xml"/><Relationship Id="rId29" Type="http://schemas.openxmlformats.org/officeDocument/2006/relationships/font" Target="fonts/IBMPlexSans-bold.fntdata"/><Relationship Id="rId50" Type="http://customschemas.google.com/relationships/presentationmetadata" Target="meta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5-09T05:27:37.643">
    <p:pos x="6000" y="0"/>
    <p:text>should i keep this slide? its to briefly explain the breakdown of the hashTrie/trieHash class without going into excessive detail.</p:text>
    <p:extLst>
      <p:ext uri="{C676402C-5697-4E1C-873F-D02D1690AC5C}">
        <p15:threadingInfo timeZoneBias="0"/>
      </p:ext>
      <p:ext uri="http://customooxmlschemas.google.com/">
        <go:slidesCustomData xmlns:go="http://customooxmlschemas.google.com/" commentPostId="AAAAwh3oyEo"/>
      </p:ext>
    </p:extLst>
  </p:cm>
</p:cmLst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3e3a0c9d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3e3a0c9d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4027b2a51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4027b2a51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40580b1d8b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2" name="Google Shape;262;g240580b1d8b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4141533245_8_8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24141533245_8_8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Identify: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Measure: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Analyse: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4141533245_8_89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g24141533245_8_8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4141533245_8_90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3" name="Google Shape;283;g24141533245_8_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24141533245_8_9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0" name="Google Shape;290;g24141533245_8_9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41afa9be28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g241afa9be2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241aa5ec6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241aa5ec6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41db099d1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41db099d1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4141533245_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4141533245_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6" name="Google Shape;32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4141533245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414153324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41db099d1c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41db099d1c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Databases - They provide fast lookups, insertions, and deletions, making them suitable for efficient data retrieval and management.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Dictionaries and Symbol Tables - They provide fast lookups, insertions, and deletions, making them suitable for efficient data retrieval and management.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Language and Compiler Implementations - They can be employed for storing symbol tables, managing variable and function names, and performing lexical analysis and parsing tasks efficiently.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Persistent Caches - They allow efficient storage and retrieval of cached data by utilizing key-value mappings, enabling fast access to frequently accessed data.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374151"/>
                </a:solidFill>
                <a:highlight>
                  <a:srgbClr val="F7F7F8"/>
                </a:highlight>
                <a:latin typeface="Roboto"/>
                <a:ea typeface="Roboto"/>
                <a:cs typeface="Roboto"/>
                <a:sym typeface="Roboto"/>
              </a:rPr>
              <a:t>Trie-Based Search - They provide efficient prefix search and traversal operations, making them suitable for autocomplete systems, spell checkers, and text indexing.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4060d390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4060d390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4060d3903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4060d3903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4060d39033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4060d39033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4060d39033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4060d39033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4027b2a5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4027b2a5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8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tatue of a person riding a horse&#10;&#10;Description automatically generated with medium confidence" id="11" name="Google Shape;11;p17"/>
          <p:cNvPicPr preferRelativeResize="0"/>
          <p:nvPr/>
        </p:nvPicPr>
        <p:blipFill rotWithShape="1">
          <a:blip r:embed="rId2">
            <a:alphaModFix/>
          </a:blip>
          <a:srcRect b="0" l="16253" r="0" t="0"/>
          <a:stretch/>
        </p:blipFill>
        <p:spPr>
          <a:xfrm>
            <a:off x="1" y="0"/>
            <a:ext cx="647725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12" name="Google Shape;1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8" y="0"/>
            <a:ext cx="89201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7"/>
          <p:cNvSpPr txBox="1"/>
          <p:nvPr>
            <p:ph type="ctrTitle"/>
          </p:nvPr>
        </p:nvSpPr>
        <p:spPr>
          <a:xfrm>
            <a:off x="4743452" y="1878691"/>
            <a:ext cx="3904500" cy="15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Saira Condensed Light"/>
              <a:buNone/>
              <a:defRPr b="0" i="0" sz="4100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" name="Google Shape;14;p17"/>
          <p:cNvSpPr txBox="1"/>
          <p:nvPr>
            <p:ph idx="1" type="subTitle"/>
          </p:nvPr>
        </p:nvSpPr>
        <p:spPr>
          <a:xfrm>
            <a:off x="4962526" y="3443527"/>
            <a:ext cx="36855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17"/>
          <p:cNvSpPr txBox="1"/>
          <p:nvPr>
            <p:ph idx="2" type="body"/>
          </p:nvPr>
        </p:nvSpPr>
        <p:spPr>
          <a:xfrm>
            <a:off x="5095876" y="4267564"/>
            <a:ext cx="3552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i="0" sz="1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indent="-228600" lvl="1" marL="9144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0" type="dt"/>
          </p:nvPr>
        </p:nvSpPr>
        <p:spPr>
          <a:xfrm>
            <a:off x="7804702" y="4756525"/>
            <a:ext cx="843300" cy="18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8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 and Subhead">
  <p:cSld name="Three Content and Subhead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6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3" name="Google Shape;63;p26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4" name="Google Shape;64;p26"/>
          <p:cNvSpPr txBox="1"/>
          <p:nvPr>
            <p:ph idx="2" type="body"/>
          </p:nvPr>
        </p:nvSpPr>
        <p:spPr>
          <a:xfrm>
            <a:off x="483580" y="1744377"/>
            <a:ext cx="24726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26"/>
          <p:cNvSpPr txBox="1"/>
          <p:nvPr>
            <p:ph idx="3" type="body"/>
          </p:nvPr>
        </p:nvSpPr>
        <p:spPr>
          <a:xfrm>
            <a:off x="3263717" y="1744377"/>
            <a:ext cx="24726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26"/>
          <p:cNvSpPr txBox="1"/>
          <p:nvPr>
            <p:ph idx="4" type="body"/>
          </p:nvPr>
        </p:nvSpPr>
        <p:spPr>
          <a:xfrm>
            <a:off x="6043853" y="1744377"/>
            <a:ext cx="24726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ntent">
  <p:cSld name="Four Conte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7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27"/>
          <p:cNvSpPr txBox="1"/>
          <p:nvPr>
            <p:ph idx="1" type="body"/>
          </p:nvPr>
        </p:nvSpPr>
        <p:spPr>
          <a:xfrm>
            <a:off x="483395" y="1471764"/>
            <a:ext cx="3715800" cy="13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1" name="Google Shape;71;p27"/>
          <p:cNvSpPr txBox="1"/>
          <p:nvPr>
            <p:ph idx="2" type="body"/>
          </p:nvPr>
        </p:nvSpPr>
        <p:spPr>
          <a:xfrm>
            <a:off x="4800602" y="1471764"/>
            <a:ext cx="3715800" cy="13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2" name="Google Shape;72;p27"/>
          <p:cNvSpPr txBox="1"/>
          <p:nvPr>
            <p:ph idx="3" type="body"/>
          </p:nvPr>
        </p:nvSpPr>
        <p:spPr>
          <a:xfrm>
            <a:off x="483395" y="3089760"/>
            <a:ext cx="3715800" cy="13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27"/>
          <p:cNvSpPr txBox="1"/>
          <p:nvPr>
            <p:ph idx="4" type="body"/>
          </p:nvPr>
        </p:nvSpPr>
        <p:spPr>
          <a:xfrm>
            <a:off x="4800602" y="3089760"/>
            <a:ext cx="3715800" cy="13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4" name="Google Shape;74;p27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ntent and subhead">
  <p:cSld name="Four Content and subhead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8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28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28"/>
          <p:cNvSpPr txBox="1"/>
          <p:nvPr>
            <p:ph idx="2" type="body"/>
          </p:nvPr>
        </p:nvSpPr>
        <p:spPr>
          <a:xfrm>
            <a:off x="483395" y="1674926"/>
            <a:ext cx="37158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9" name="Google Shape;79;p28"/>
          <p:cNvSpPr txBox="1"/>
          <p:nvPr>
            <p:ph idx="3" type="body"/>
          </p:nvPr>
        </p:nvSpPr>
        <p:spPr>
          <a:xfrm>
            <a:off x="4800602" y="1674926"/>
            <a:ext cx="37158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28"/>
          <p:cNvSpPr txBox="1"/>
          <p:nvPr>
            <p:ph idx="4" type="body"/>
          </p:nvPr>
        </p:nvSpPr>
        <p:spPr>
          <a:xfrm>
            <a:off x="483395" y="3336331"/>
            <a:ext cx="37158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28"/>
          <p:cNvSpPr txBox="1"/>
          <p:nvPr>
            <p:ph idx="5" type="body"/>
          </p:nvPr>
        </p:nvSpPr>
        <p:spPr>
          <a:xfrm>
            <a:off x="4800602" y="3336331"/>
            <a:ext cx="37158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28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Content">
  <p:cSld name="Five Conten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9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5" name="Google Shape;85;p29"/>
          <p:cNvSpPr txBox="1"/>
          <p:nvPr>
            <p:ph idx="1" type="body"/>
          </p:nvPr>
        </p:nvSpPr>
        <p:spPr>
          <a:xfrm>
            <a:off x="483578" y="1657561"/>
            <a:ext cx="3429000" cy="29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29"/>
          <p:cNvSpPr txBox="1"/>
          <p:nvPr>
            <p:ph idx="2" type="body"/>
          </p:nvPr>
        </p:nvSpPr>
        <p:spPr>
          <a:xfrm>
            <a:off x="4019999" y="1657564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29"/>
          <p:cNvSpPr txBox="1"/>
          <p:nvPr>
            <p:ph idx="3" type="body"/>
          </p:nvPr>
        </p:nvSpPr>
        <p:spPr>
          <a:xfrm>
            <a:off x="6321981" y="1657565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8" name="Google Shape;88;p29"/>
          <p:cNvSpPr txBox="1"/>
          <p:nvPr>
            <p:ph idx="4" type="body"/>
          </p:nvPr>
        </p:nvSpPr>
        <p:spPr>
          <a:xfrm>
            <a:off x="4019999" y="3336329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29"/>
          <p:cNvSpPr txBox="1"/>
          <p:nvPr>
            <p:ph idx="5" type="body"/>
          </p:nvPr>
        </p:nvSpPr>
        <p:spPr>
          <a:xfrm>
            <a:off x="6321981" y="3336331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0" name="Google Shape;90;p29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Content and subhead">
  <p:cSld name="Five Content and subhead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0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30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4" name="Google Shape;94;p30"/>
          <p:cNvSpPr txBox="1"/>
          <p:nvPr>
            <p:ph idx="2" type="body"/>
          </p:nvPr>
        </p:nvSpPr>
        <p:spPr>
          <a:xfrm>
            <a:off x="483578" y="1657561"/>
            <a:ext cx="3429000" cy="29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5" name="Google Shape;95;p30"/>
          <p:cNvSpPr txBox="1"/>
          <p:nvPr>
            <p:ph idx="3" type="body"/>
          </p:nvPr>
        </p:nvSpPr>
        <p:spPr>
          <a:xfrm>
            <a:off x="4019404" y="1657565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6" name="Google Shape;96;p30"/>
          <p:cNvSpPr txBox="1"/>
          <p:nvPr>
            <p:ph idx="4" type="body"/>
          </p:nvPr>
        </p:nvSpPr>
        <p:spPr>
          <a:xfrm>
            <a:off x="6320790" y="1657565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7" name="Google Shape;97;p30"/>
          <p:cNvSpPr txBox="1"/>
          <p:nvPr>
            <p:ph idx="5" type="body"/>
          </p:nvPr>
        </p:nvSpPr>
        <p:spPr>
          <a:xfrm>
            <a:off x="4019404" y="3336331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8" name="Google Shape;98;p30"/>
          <p:cNvSpPr txBox="1"/>
          <p:nvPr>
            <p:ph idx="6" type="body"/>
          </p:nvPr>
        </p:nvSpPr>
        <p:spPr>
          <a:xfrm>
            <a:off x="6320790" y="3336331"/>
            <a:ext cx="21945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30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, Subhead">
  <p:cSld name="Two Content, Subhead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1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2" name="Google Shape;102;p31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3" name="Google Shape;103;p31"/>
          <p:cNvSpPr txBox="1"/>
          <p:nvPr>
            <p:ph idx="2" type="body"/>
          </p:nvPr>
        </p:nvSpPr>
        <p:spPr>
          <a:xfrm>
            <a:off x="483577" y="1744377"/>
            <a:ext cx="38862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4" name="Google Shape;104;p31"/>
          <p:cNvSpPr txBox="1"/>
          <p:nvPr>
            <p:ph idx="3" type="body"/>
          </p:nvPr>
        </p:nvSpPr>
        <p:spPr>
          <a:xfrm>
            <a:off x="4629150" y="1744377"/>
            <a:ext cx="3886200" cy="2888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p31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2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32"/>
          <p:cNvSpPr txBox="1"/>
          <p:nvPr>
            <p:ph idx="1" type="body"/>
          </p:nvPr>
        </p:nvSpPr>
        <p:spPr>
          <a:xfrm>
            <a:off x="483579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9" name="Google Shape;109;p32"/>
          <p:cNvSpPr txBox="1"/>
          <p:nvPr>
            <p:ph idx="2" type="body"/>
          </p:nvPr>
        </p:nvSpPr>
        <p:spPr>
          <a:xfrm>
            <a:off x="483579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32"/>
          <p:cNvSpPr txBox="1"/>
          <p:nvPr>
            <p:ph idx="3" type="body"/>
          </p:nvPr>
        </p:nvSpPr>
        <p:spPr>
          <a:xfrm>
            <a:off x="4629152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11" name="Google Shape;111;p32"/>
          <p:cNvSpPr txBox="1"/>
          <p:nvPr>
            <p:ph idx="4" type="body"/>
          </p:nvPr>
        </p:nvSpPr>
        <p:spPr>
          <a:xfrm>
            <a:off x="4629152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2" name="Google Shape;112;p32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3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33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4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>
  <p:cSld name="1_Blank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ody of water with buildings along it&#10;&#10;Description automatically generated with medium confidence" id="18" name="Google Shape;18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0678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19" name="Google Shape;1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8" y="0"/>
            <a:ext cx="89201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8"/>
          <p:cNvSpPr txBox="1"/>
          <p:nvPr>
            <p:ph type="title"/>
          </p:nvPr>
        </p:nvSpPr>
        <p:spPr>
          <a:xfrm>
            <a:off x="4963030" y="730528"/>
            <a:ext cx="3684900" cy="31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Saira Condensed SemiBold"/>
              <a:buNone/>
              <a:defRPr sz="4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" name="Google Shape;21;p18"/>
          <p:cNvSpPr txBox="1"/>
          <p:nvPr>
            <p:ph idx="1" type="body"/>
          </p:nvPr>
        </p:nvSpPr>
        <p:spPr>
          <a:xfrm>
            <a:off x="5143502" y="4046224"/>
            <a:ext cx="3504600" cy="6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E8F92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E8F92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E8F92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E8F92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8F92"/>
              </a:buClr>
              <a:buSzPts val="1200"/>
              <a:buNone/>
              <a:defRPr sz="1200">
                <a:solidFill>
                  <a:srgbClr val="8E8F92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8F92"/>
              </a:buClr>
              <a:buSzPts val="1200"/>
              <a:buNone/>
              <a:defRPr sz="1200">
                <a:solidFill>
                  <a:srgbClr val="8E8F92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8F92"/>
              </a:buClr>
              <a:buSzPts val="1200"/>
              <a:buNone/>
              <a:defRPr sz="1200">
                <a:solidFill>
                  <a:srgbClr val="8E8F92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E8F92"/>
              </a:buClr>
              <a:buSzPts val="1200"/>
              <a:buNone/>
              <a:defRPr sz="1200">
                <a:solidFill>
                  <a:srgbClr val="8E8F9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6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36"/>
          <p:cNvSpPr txBox="1"/>
          <p:nvPr>
            <p:ph idx="1" type="body"/>
          </p:nvPr>
        </p:nvSpPr>
        <p:spPr>
          <a:xfrm>
            <a:off x="3887391" y="740571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400"/>
              <a:buChar char="▪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100"/>
              <a:buChar char="-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-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-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-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23" name="Google Shape;123;p36"/>
          <p:cNvSpPr txBox="1"/>
          <p:nvPr>
            <p:ph idx="2" type="body"/>
          </p:nvPr>
        </p:nvSpPr>
        <p:spPr>
          <a:xfrm>
            <a:off x="483580" y="1543052"/>
            <a:ext cx="30954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4" name="Google Shape;124;p36"/>
          <p:cNvSpPr txBox="1"/>
          <p:nvPr>
            <p:ph type="title"/>
          </p:nvPr>
        </p:nvSpPr>
        <p:spPr>
          <a:xfrm>
            <a:off x="483580" y="342900"/>
            <a:ext cx="30954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ira Condensed SemiBold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7"/>
          <p:cNvSpPr txBox="1"/>
          <p:nvPr>
            <p:ph type="title"/>
          </p:nvPr>
        </p:nvSpPr>
        <p:spPr>
          <a:xfrm>
            <a:off x="483580" y="342900"/>
            <a:ext cx="30954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aira Condensed SemiBold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37"/>
          <p:cNvSpPr txBox="1"/>
          <p:nvPr>
            <p:ph idx="1" type="body"/>
          </p:nvPr>
        </p:nvSpPr>
        <p:spPr>
          <a:xfrm>
            <a:off x="483580" y="1543052"/>
            <a:ext cx="30954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8" name="Google Shape;128;p37"/>
          <p:cNvSpPr/>
          <p:nvPr>
            <p:ph idx="2" type="pic"/>
          </p:nvPr>
        </p:nvSpPr>
        <p:spPr>
          <a:xfrm>
            <a:off x="3887391" y="740571"/>
            <a:ext cx="4629300" cy="36552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37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8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38"/>
          <p:cNvSpPr txBox="1"/>
          <p:nvPr>
            <p:ph idx="1" type="body"/>
          </p:nvPr>
        </p:nvSpPr>
        <p:spPr>
          <a:xfrm rot="5400000">
            <a:off x="2911202" y="-1058531"/>
            <a:ext cx="3176400" cy="8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9"/>
          <p:cNvSpPr txBox="1"/>
          <p:nvPr>
            <p:ph type="title"/>
          </p:nvPr>
        </p:nvSpPr>
        <p:spPr>
          <a:xfrm rot="5400000">
            <a:off x="5350052" y="1467545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39"/>
          <p:cNvSpPr txBox="1"/>
          <p:nvPr>
            <p:ph idx="1" type="body"/>
          </p:nvPr>
        </p:nvSpPr>
        <p:spPr>
          <a:xfrm rot="5400000">
            <a:off x="1277025" y="-519505"/>
            <a:ext cx="4359000" cy="59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8" name="Google Shape;138;p4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9" name="Google Shape;139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9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" type="body"/>
          </p:nvPr>
        </p:nvSpPr>
        <p:spPr>
          <a:xfrm>
            <a:off x="483578" y="1369219"/>
            <a:ext cx="8031900" cy="3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Font typeface="NTR"/>
              <a:buChar char="-"/>
              <a:defRPr/>
            </a:lvl2pPr>
            <a:lvl3pPr indent="-3048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TR"/>
              <a:buChar char="-"/>
              <a:defRPr/>
            </a:lvl3pPr>
            <a:lvl4pPr indent="-3048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Font typeface="NTR"/>
              <a:buChar char="-"/>
              <a:defRPr/>
            </a:lvl4pPr>
            <a:lvl5pPr indent="-2984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Font typeface="NTR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ckground pattern&#10;&#10;Description automatically generated" id="27" name="Google Shape;27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20"/>
          <p:cNvSpPr txBox="1"/>
          <p:nvPr>
            <p:ph type="ctrTitle"/>
          </p:nvPr>
        </p:nvSpPr>
        <p:spPr>
          <a:xfrm>
            <a:off x="3187411" y="1878691"/>
            <a:ext cx="5460600" cy="15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Saira Condensed Light"/>
              <a:buNone/>
              <a:defRPr b="0" i="0" sz="4100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20"/>
          <p:cNvSpPr txBox="1"/>
          <p:nvPr>
            <p:ph idx="1" type="subTitle"/>
          </p:nvPr>
        </p:nvSpPr>
        <p:spPr>
          <a:xfrm>
            <a:off x="3366655" y="3443527"/>
            <a:ext cx="52812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0" name="Google Shape;30;p20"/>
          <p:cNvSpPr txBox="1"/>
          <p:nvPr>
            <p:ph idx="2" type="body"/>
          </p:nvPr>
        </p:nvSpPr>
        <p:spPr>
          <a:xfrm>
            <a:off x="3506932" y="4267564"/>
            <a:ext cx="51411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i="0" sz="1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indent="-228600" lvl="1" marL="9144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1" name="Google Shape;31;p20"/>
          <p:cNvSpPr txBox="1"/>
          <p:nvPr>
            <p:ph idx="10" type="dt"/>
          </p:nvPr>
        </p:nvSpPr>
        <p:spPr>
          <a:xfrm>
            <a:off x="7812157" y="4756525"/>
            <a:ext cx="835800" cy="18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8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Custom Image">
  <p:cSld name="Title Slide - Custom Image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21"/>
          <p:cNvPicPr preferRelativeResize="0"/>
          <p:nvPr/>
        </p:nvPicPr>
        <p:blipFill rotWithShape="1">
          <a:blip r:embed="rId2">
            <a:alphaModFix/>
          </a:blip>
          <a:srcRect b="0" l="103" r="14569" t="0"/>
          <a:stretch/>
        </p:blipFill>
        <p:spPr>
          <a:xfrm>
            <a:off x="-1525092" y="0"/>
            <a:ext cx="779430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34" name="Google Shape;3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837" y="0"/>
            <a:ext cx="892016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21"/>
          <p:cNvSpPr txBox="1"/>
          <p:nvPr>
            <p:ph type="ctrTitle"/>
          </p:nvPr>
        </p:nvSpPr>
        <p:spPr>
          <a:xfrm>
            <a:off x="4743452" y="1878691"/>
            <a:ext cx="3904500" cy="15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Saira Condensed Light"/>
              <a:buNone/>
              <a:defRPr b="0" i="0" sz="4100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6" name="Google Shape;36;p21"/>
          <p:cNvSpPr txBox="1"/>
          <p:nvPr>
            <p:ph idx="1" type="subTitle"/>
          </p:nvPr>
        </p:nvSpPr>
        <p:spPr>
          <a:xfrm>
            <a:off x="4962526" y="3443527"/>
            <a:ext cx="36855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7" name="Google Shape;37;p21"/>
          <p:cNvSpPr txBox="1"/>
          <p:nvPr>
            <p:ph idx="10" type="dt"/>
          </p:nvPr>
        </p:nvSpPr>
        <p:spPr>
          <a:xfrm>
            <a:off x="7834520" y="4771639"/>
            <a:ext cx="813300" cy="18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1" i="0" sz="8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21"/>
          <p:cNvSpPr txBox="1"/>
          <p:nvPr>
            <p:ph idx="2" type="body"/>
          </p:nvPr>
        </p:nvSpPr>
        <p:spPr>
          <a:xfrm>
            <a:off x="5095876" y="4267564"/>
            <a:ext cx="3552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b="1" i="0" sz="1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indent="-228600" lvl="1" marL="9144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3pPr>
            <a:lvl4pPr indent="-228600" lvl="3" marL="18288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/>
            </a:lvl4pPr>
            <a:lvl5pPr indent="-228600" lvl="4" marL="2286000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9" name="Google Shape;39;p21"/>
          <p:cNvSpPr txBox="1"/>
          <p:nvPr/>
        </p:nvSpPr>
        <p:spPr>
          <a:xfrm>
            <a:off x="684612" y="994268"/>
            <a:ext cx="3161700" cy="4440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INSTRUCTIONS TO REPLACE IMAGE: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Go to View&gt;Slide Master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Locate this layout and duplicate it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Right-click the orange circle on the far-left side of this image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Scroll to “Change Picture”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“From File” (note that your version of PowerPoint may use different menu language)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Select desired image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Resize and crop image as necessary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Make sure image is sent to back (right click on image)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AutoNum type="arabicPeriod"/>
            </a:pPr>
            <a:r>
              <a:rPr b="0" i="0" lang="en-US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Close slide master and insert a new slide using the new, then delete this text box from your presentation slide.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Subhead and Content">
  <p:cSld name="Title, Subhead and Conte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2"/>
          <p:cNvSpPr txBox="1"/>
          <p:nvPr>
            <p:ph type="title"/>
          </p:nvPr>
        </p:nvSpPr>
        <p:spPr>
          <a:xfrm>
            <a:off x="484769" y="273845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2" name="Google Shape;42;p22"/>
          <p:cNvSpPr txBox="1"/>
          <p:nvPr>
            <p:ph idx="1" type="body"/>
          </p:nvPr>
        </p:nvSpPr>
        <p:spPr>
          <a:xfrm>
            <a:off x="483578" y="1009112"/>
            <a:ext cx="8031900" cy="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  <a:defRPr b="0" i="0" sz="150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b="0" i="0">
                <a:solidFill>
                  <a:schemeClr val="accent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3" name="Google Shape;43;p22"/>
          <p:cNvSpPr txBox="1"/>
          <p:nvPr>
            <p:ph idx="2" type="body"/>
          </p:nvPr>
        </p:nvSpPr>
        <p:spPr>
          <a:xfrm>
            <a:off x="483578" y="1652156"/>
            <a:ext cx="8031900" cy="29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4" name="Google Shape;44;p22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Thank You Slide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person, crowd, event, several&#10;&#10;Description automatically generated" id="46" name="Google Shape;46;p23"/>
          <p:cNvPicPr preferRelativeResize="0"/>
          <p:nvPr/>
        </p:nvPicPr>
        <p:blipFill rotWithShape="1">
          <a:blip r:embed="rId2">
            <a:alphaModFix/>
          </a:blip>
          <a:srcRect b="0" l="28985" r="0" t="0"/>
          <a:stretch/>
        </p:blipFill>
        <p:spPr>
          <a:xfrm>
            <a:off x="1" y="0"/>
            <a:ext cx="547894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shape&#10;&#10;Description automatically generated" id="47" name="Google Shape;47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3"/>
          <p:cNvSpPr txBox="1"/>
          <p:nvPr/>
        </p:nvSpPr>
        <p:spPr>
          <a:xfrm>
            <a:off x="5463542" y="2358208"/>
            <a:ext cx="31845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Arial"/>
              <a:buNone/>
            </a:pPr>
            <a:r>
              <a:rPr b="0" i="0" lang="en-US" sz="4100" u="none" cap="none" strike="noStrike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rPr>
              <a:t>THANK </a:t>
            </a:r>
            <a:r>
              <a:rPr b="1" i="0" lang="en-US" sz="4100" u="none" cap="none" strike="noStrike">
                <a:solidFill>
                  <a:schemeClr val="lt1"/>
                </a:solidFill>
                <a:latin typeface="Saira Condensed Light"/>
                <a:ea typeface="Saira Condensed Light"/>
                <a:cs typeface="Saira Condensed Light"/>
                <a:sym typeface="Saira Condensed Light"/>
              </a:rPr>
              <a:t>YOU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3"/>
          <p:cNvSpPr txBox="1"/>
          <p:nvPr/>
        </p:nvSpPr>
        <p:spPr>
          <a:xfrm>
            <a:off x="4572002" y="3877814"/>
            <a:ext cx="4076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Stevens Institute of Technology</a:t>
            </a:r>
            <a:br>
              <a:rPr b="1" i="0" lang="en-US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</a:br>
            <a:r>
              <a:rPr b="0" i="0" lang="en-US" sz="1200" u="none" cap="none" strike="noStrike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1 Castle Point Terrace, Hoboken, NJ 07030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4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2" name="Google Shape;52;p24"/>
          <p:cNvSpPr txBox="1"/>
          <p:nvPr>
            <p:ph idx="1" type="body"/>
          </p:nvPr>
        </p:nvSpPr>
        <p:spPr>
          <a:xfrm>
            <a:off x="483577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ntent">
  <p:cSld name="Three Conte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5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7" name="Google Shape;57;p25"/>
          <p:cNvSpPr txBox="1"/>
          <p:nvPr>
            <p:ph idx="1" type="body"/>
          </p:nvPr>
        </p:nvSpPr>
        <p:spPr>
          <a:xfrm>
            <a:off x="483580" y="1369219"/>
            <a:ext cx="24726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8" name="Google Shape;58;p25"/>
          <p:cNvSpPr txBox="1"/>
          <p:nvPr>
            <p:ph idx="2" type="body"/>
          </p:nvPr>
        </p:nvSpPr>
        <p:spPr>
          <a:xfrm>
            <a:off x="3263717" y="1369219"/>
            <a:ext cx="24726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59" name="Google Shape;59;p25"/>
          <p:cNvSpPr txBox="1"/>
          <p:nvPr>
            <p:ph idx="3" type="body"/>
          </p:nvPr>
        </p:nvSpPr>
        <p:spPr>
          <a:xfrm>
            <a:off x="6043853" y="1369219"/>
            <a:ext cx="24726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-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6"/>
          <p:cNvSpPr txBox="1"/>
          <p:nvPr>
            <p:ph type="title"/>
          </p:nvPr>
        </p:nvSpPr>
        <p:spPr>
          <a:xfrm>
            <a:off x="483578" y="273844"/>
            <a:ext cx="8031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aira Condensed SemiBold"/>
              <a:buNone/>
              <a:defRPr b="1" i="0" sz="3000" u="none" cap="none" strike="noStrike">
                <a:solidFill>
                  <a:schemeClr val="dk1"/>
                </a:solidFill>
                <a:latin typeface="Saira Condensed SemiBold"/>
                <a:ea typeface="Saira Condensed SemiBold"/>
                <a:cs typeface="Saira Condensed SemiBold"/>
                <a:sym typeface="Saira Condensed SemiBo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" type="body"/>
          </p:nvPr>
        </p:nvSpPr>
        <p:spPr>
          <a:xfrm>
            <a:off x="483578" y="1369219"/>
            <a:ext cx="8031900" cy="31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oto Sans Symbols"/>
              <a:buChar char="▪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NTR"/>
              <a:buChar char="-"/>
              <a:defRPr b="0" i="0" sz="14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048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NTR"/>
              <a:buChar char="-"/>
              <a:defRPr b="0" i="0" sz="12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048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NTR"/>
              <a:buChar char="-"/>
              <a:defRPr b="0" i="0" sz="12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NTR"/>
              <a:buChar char="-"/>
              <a:defRPr b="0" i="0" sz="1100" u="none" cap="none" strike="noStrike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2" type="sldNum"/>
          </p:nvPr>
        </p:nvSpPr>
        <p:spPr>
          <a:xfrm>
            <a:off x="7031935" y="470763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accen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comments" Target="../comments/comment1.xml"/><Relationship Id="rId4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4.png"/><Relationship Id="rId4" Type="http://schemas.openxmlformats.org/officeDocument/2006/relationships/image" Target="../media/image2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4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jpg"/><Relationship Id="rId4" Type="http://schemas.openxmlformats.org/officeDocument/2006/relationships/image" Target="../media/image15.png"/><Relationship Id="rId9" Type="http://schemas.openxmlformats.org/officeDocument/2006/relationships/image" Target="../media/image28.png"/><Relationship Id="rId5" Type="http://schemas.openxmlformats.org/officeDocument/2006/relationships/image" Target="../media/image25.png"/><Relationship Id="rId6" Type="http://schemas.openxmlformats.org/officeDocument/2006/relationships/image" Target="../media/image14.png"/><Relationship Id="rId7" Type="http://schemas.openxmlformats.org/officeDocument/2006/relationships/image" Target="../media/image19.png"/><Relationship Id="rId8" Type="http://schemas.openxmlformats.org/officeDocument/2006/relationships/image" Target="../media/image3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3.png"/><Relationship Id="rId4" Type="http://schemas.openxmlformats.org/officeDocument/2006/relationships/image" Target="../media/image17.png"/><Relationship Id="rId5" Type="http://schemas.openxmlformats.org/officeDocument/2006/relationships/image" Target="../media/image36.png"/><Relationship Id="rId6" Type="http://schemas.openxmlformats.org/officeDocument/2006/relationships/image" Target="../media/image3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"/>
          <p:cNvSpPr txBox="1"/>
          <p:nvPr>
            <p:ph type="ctrTitle"/>
          </p:nvPr>
        </p:nvSpPr>
        <p:spPr>
          <a:xfrm>
            <a:off x="5095876" y="2296702"/>
            <a:ext cx="3904500" cy="15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-US" sz="5400"/>
              <a:t>Compressed Hashmap Dictionary</a:t>
            </a:r>
            <a:endParaRPr sz="5400"/>
          </a:p>
        </p:txBody>
      </p:sp>
      <p:sp>
        <p:nvSpPr>
          <p:cNvPr id="145" name="Google Shape;145;p1"/>
          <p:cNvSpPr txBox="1"/>
          <p:nvPr>
            <p:ph idx="1" type="subTitle"/>
          </p:nvPr>
        </p:nvSpPr>
        <p:spPr>
          <a:xfrm>
            <a:off x="5095876" y="3796225"/>
            <a:ext cx="3685500" cy="4622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rPr lang="en-US">
                <a:latin typeface="Saira Condensed Light"/>
                <a:ea typeface="Saira Condensed Light"/>
                <a:cs typeface="Saira Condensed Light"/>
                <a:sym typeface="Saira Condensed Light"/>
              </a:rPr>
              <a:t>CPE 593, Spring 2023</a:t>
            </a:r>
            <a:endParaRPr>
              <a:latin typeface="Saira Condensed Light"/>
              <a:ea typeface="Saira Condensed Light"/>
              <a:cs typeface="Saira Condensed Light"/>
              <a:sym typeface="Saira Condensed Light"/>
            </a:endParaRPr>
          </a:p>
        </p:txBody>
      </p:sp>
      <p:sp>
        <p:nvSpPr>
          <p:cNvPr id="146" name="Google Shape;146;p1"/>
          <p:cNvSpPr txBox="1"/>
          <p:nvPr>
            <p:ph idx="2" type="body"/>
          </p:nvPr>
        </p:nvSpPr>
        <p:spPr>
          <a:xfrm>
            <a:off x="5229376" y="4265022"/>
            <a:ext cx="35520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14"/>
              <a:buNone/>
            </a:pPr>
            <a:r>
              <a:rPr lang="en-US">
                <a:latin typeface="Saira Condensed Light"/>
                <a:ea typeface="Saira Condensed Light"/>
                <a:cs typeface="Saira Condensed Light"/>
                <a:sym typeface="Saira Condensed Light"/>
              </a:rPr>
              <a:t>Parveen (Zahra), Eugene Kozlakov, Yihang Yuan</a:t>
            </a:r>
            <a:endParaRPr>
              <a:latin typeface="Saira Condensed Light"/>
              <a:ea typeface="Saira Condensed Light"/>
              <a:cs typeface="Saira Condensed Light"/>
              <a:sym typeface="Saira Condense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3e3a0c9d5c_0_0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Basic Structure</a:t>
            </a:r>
            <a:endParaRPr/>
          </a:p>
        </p:txBody>
      </p:sp>
      <p:pic>
        <p:nvPicPr>
          <p:cNvPr id="253" name="Google Shape;253;g23e3a0c9d5c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900" y="709600"/>
            <a:ext cx="8862075" cy="38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4027b2a519_0_5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Functionality</a:t>
            </a:r>
            <a:endParaRPr/>
          </a:p>
        </p:txBody>
      </p:sp>
      <p:pic>
        <p:nvPicPr>
          <p:cNvPr id="259" name="Google Shape;259;g24027b2a519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2790" y="397613"/>
            <a:ext cx="3778425" cy="434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40580b1d8b_0_25"/>
          <p:cNvSpPr txBox="1"/>
          <p:nvPr>
            <p:ph type="title"/>
          </p:nvPr>
        </p:nvSpPr>
        <p:spPr>
          <a:xfrm>
            <a:off x="4963030" y="730528"/>
            <a:ext cx="3684900" cy="31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-US" sz="5400">
                <a:latin typeface="Saira Condensed Light"/>
                <a:ea typeface="Saira Condensed Light"/>
                <a:cs typeface="Saira Condensed Light"/>
                <a:sym typeface="Saira Condensed Light"/>
              </a:rPr>
              <a:t>Benchmarking</a:t>
            </a:r>
            <a:endParaRPr sz="5400">
              <a:latin typeface="Saira Condensed Light"/>
              <a:ea typeface="Saira Condensed Light"/>
              <a:cs typeface="Saira Condensed Light"/>
              <a:sym typeface="Saira Condensed Light"/>
            </a:endParaRPr>
          </a:p>
        </p:txBody>
      </p:sp>
      <p:sp>
        <p:nvSpPr>
          <p:cNvPr id="265" name="Google Shape;265;g240580b1d8b_0_25"/>
          <p:cNvSpPr txBox="1"/>
          <p:nvPr>
            <p:ph idx="1" type="body"/>
          </p:nvPr>
        </p:nvSpPr>
        <p:spPr>
          <a:xfrm>
            <a:off x="5143502" y="4046224"/>
            <a:ext cx="3504600" cy="698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None/>
            </a:pPr>
            <a:r>
              <a:rPr lang="en-US"/>
              <a:t>Zahra(Parveen)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4141533245_8_880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Benchmarking Approach</a:t>
            </a:r>
            <a:endParaRPr/>
          </a:p>
        </p:txBody>
      </p:sp>
      <p:pic>
        <p:nvPicPr>
          <p:cNvPr id="271" name="Google Shape;271;g24141533245_8_8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025" y="1044819"/>
            <a:ext cx="7045008" cy="3570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4141533245_8_898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Benchmark Results</a:t>
            </a:r>
            <a:endParaRPr/>
          </a:p>
        </p:txBody>
      </p:sp>
      <p:sp>
        <p:nvSpPr>
          <p:cNvPr id="277" name="Google Shape;277;g24141533245_8_898"/>
          <p:cNvSpPr txBox="1"/>
          <p:nvPr/>
        </p:nvSpPr>
        <p:spPr>
          <a:xfrm>
            <a:off x="258099" y="1080000"/>
            <a:ext cx="3101100" cy="2709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#include &lt;chrono&gt;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 start = std::chrono::high_resolution_clock::now();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//first we break down the dictionary into a hashtable (unorderded map) of prefixes (keys)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// and a list of the subsequent suffixes (values.)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func()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auto endBreaker = std::chrono::high_resolution_clock::now();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std::chrono::duration&lt;double, std::micro&gt; duration = endBreaker - start;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std::cout &lt;&lt; "    breaker() call benchmark duration for dictionary: " &lt;&lt; duration.count() &lt;&lt; " microseconds" &lt;&lt; std::endl;</a:t>
            </a:r>
            <a:endParaRPr/>
          </a:p>
        </p:txBody>
      </p:sp>
      <p:sp>
        <p:nvSpPr>
          <p:cNvPr id="278" name="Google Shape;278;g24141533245_8_898"/>
          <p:cNvSpPr txBox="1"/>
          <p:nvPr/>
        </p:nvSpPr>
        <p:spPr>
          <a:xfrm>
            <a:off x="3966275" y="1299000"/>
            <a:ext cx="5107200" cy="2170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breaker() call benchmark duration for dictionary: </a:t>
            </a:r>
            <a:r>
              <a:rPr b="1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6.542 microseconds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mapping (.addWord, .addPref, and .makeHashTable) benchmark duration for dictionary: </a:t>
            </a:r>
            <a:r>
              <a:rPr b="1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1.262 microseconds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[parasy] has *NOT* been found in the dictionary.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prefix search (trie traversal) benchmark duration for dictionary: </a:t>
            </a:r>
            <a:r>
              <a:rPr b="1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2.315 microseconds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[parasynapsis] has *NOT* been found in the dictionary.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word search (trie traversal and hash access) benchmark duration for dictionary: </a:t>
            </a:r>
            <a:r>
              <a:rPr b="1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1.723 microseconds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word add (pure trie mapping) benchmark duration for dictionary: </a:t>
            </a:r>
            <a:r>
              <a:rPr b="1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2.184 microseconds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word search (pure trie traversal) benchmark duration for dictionary: </a:t>
            </a:r>
            <a:r>
              <a:rPr b="1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0.39 microseconds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word add (trie traversal and hash access) benchmark duration for dictionary: </a:t>
            </a:r>
            <a:r>
              <a:rPr b="1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0.912 microseconds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word search (trie traversal and hash access) benchmark duration for dictionary: </a:t>
            </a:r>
            <a:r>
              <a:rPr b="1" i="0" lang="en-US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0.34 microseconds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9" name="Google Shape;279;g24141533245_8_898"/>
          <p:cNvCxnSpPr/>
          <p:nvPr/>
        </p:nvCxnSpPr>
        <p:spPr>
          <a:xfrm>
            <a:off x="3359191" y="1080002"/>
            <a:ext cx="599700" cy="220200"/>
          </a:xfrm>
          <a:prstGeom prst="straightConnector1">
            <a:avLst/>
          </a:prstGeom>
          <a:noFill/>
          <a:ln cap="flat" cmpd="sng" w="9525">
            <a:solidFill>
              <a:srgbClr val="A2203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0" name="Google Shape;280;g24141533245_8_898"/>
          <p:cNvCxnSpPr/>
          <p:nvPr/>
        </p:nvCxnSpPr>
        <p:spPr>
          <a:xfrm flipH="1" rot="10800000">
            <a:off x="3359191" y="3453001"/>
            <a:ext cx="621300" cy="336000"/>
          </a:xfrm>
          <a:prstGeom prst="straightConnector1">
            <a:avLst/>
          </a:prstGeom>
          <a:noFill/>
          <a:ln cap="flat" cmpd="sng" w="9525">
            <a:solidFill>
              <a:srgbClr val="A2203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4141533245_8_906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Benchmark Output</a:t>
            </a:r>
            <a:endParaRPr/>
          </a:p>
        </p:txBody>
      </p:sp>
      <p:graphicFrame>
        <p:nvGraphicFramePr>
          <p:cNvPr id="286" name="Google Shape;286;g24141533245_8_906"/>
          <p:cNvGraphicFramePr/>
          <p:nvPr/>
        </p:nvGraphicFramePr>
        <p:xfrm>
          <a:off x="336238" y="149523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{B1F709E5-BB15-4A89-8E0D-38BAF55C9DA6}</a:tableStyleId>
              </a:tblPr>
              <a:tblGrid>
                <a:gridCol w="1762775"/>
                <a:gridCol w="839550"/>
                <a:gridCol w="933475"/>
              </a:tblGrid>
              <a:tr h="6800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Function Name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Average of Duration (microseconds)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Number of Executions/Runs</a:t>
                      </a:r>
                      <a:endParaRPr b="1"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breaker()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6.19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46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</a:tr>
              <a:tr h="344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mapping (.addWord, .addPref, and .makeHashTable)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1.33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46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prefix search (trie traversal)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2.44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46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word add (pure trie mapping)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2.36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46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</a:tr>
              <a:tr h="344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word search (pure trie traversal)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0.40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46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</a:tr>
              <a:tr h="344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word search (trie traversal and hash access)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1.03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92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</a:tr>
              <a:tr h="344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word add (trie traversal and hash access)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0.99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46</a:t>
                      </a:r>
                      <a:endParaRPr i="0" sz="1100" u="none" cap="none" strike="noStrike">
                        <a:solidFill>
                          <a:srgbClr val="000000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525" marB="0" marR="9525" marL="9525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287" name="Google Shape;287;g24141533245_8_9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2050" y="1237425"/>
            <a:ext cx="5107374" cy="314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4141533245_8_916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Benchmark Output</a:t>
            </a:r>
            <a:endParaRPr/>
          </a:p>
        </p:txBody>
      </p:sp>
      <p:pic>
        <p:nvPicPr>
          <p:cNvPr id="293" name="Google Shape;293;g24141533245_8_9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300" y="929225"/>
            <a:ext cx="8450125" cy="370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41afa9be28_0_6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Benchmark Output</a:t>
            </a:r>
            <a:endParaRPr/>
          </a:p>
        </p:txBody>
      </p:sp>
      <p:graphicFrame>
        <p:nvGraphicFramePr>
          <p:cNvPr id="299" name="Google Shape;299;g241afa9be28_0_6"/>
          <p:cNvGraphicFramePr/>
          <p:nvPr/>
        </p:nvGraphicFramePr>
        <p:xfrm>
          <a:off x="354650" y="943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{DFB86C43-74AD-45E9-AAF7-C3600FDF9D59}</a:tableStyleId>
              </a:tblPr>
              <a:tblGrid>
                <a:gridCol w="478675"/>
                <a:gridCol w="478675"/>
                <a:gridCol w="478675"/>
                <a:gridCol w="526525"/>
                <a:gridCol w="538475"/>
                <a:gridCol w="490650"/>
                <a:gridCol w="490650"/>
                <a:gridCol w="478000"/>
                <a:gridCol w="502600"/>
              </a:tblGrid>
              <a:tr h="782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Hashtable Size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breaker()</a:t>
                      </a:r>
                      <a:b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</a:b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 (seconds)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Mapping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(seconds)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pref search (trie traversal)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(micro seconds)</a:t>
                      </a:r>
                      <a:endParaRPr b="1" sz="600"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word search (trie traversal and hash access)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(micro seconds)</a:t>
                      </a:r>
                      <a:endParaRPr b="1" sz="600"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word add (pure trie mapping)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(micro seconds)</a:t>
                      </a:r>
                      <a:endParaRPr b="1" sz="600"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word search (pure trie traversal)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(micro seconds)</a:t>
                      </a:r>
                      <a:endParaRPr b="1" sz="600"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word add (trie traversal and hash access)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(micro seconds)</a:t>
                      </a:r>
                      <a:endParaRPr b="1" sz="600"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word search (trie traversal and hash access)</a:t>
                      </a:r>
                      <a:endParaRPr b="1"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600"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(micro seconds)</a:t>
                      </a:r>
                      <a:endParaRPr b="1" sz="600"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2202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2.19066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0.226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14.8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13.6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12.3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11.1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2202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32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1.51326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0.201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16.5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13.8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2.5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12.5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14.3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2202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64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1.16562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0.173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7.4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7.1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2.5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8.9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1.9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24.3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2202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128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1.25192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17.1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17.6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16.9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12.6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2202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256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0.922096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0.179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25.6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5.3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5.3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17.8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5.3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17.9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3005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512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0.840283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0.161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17.7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14.4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26.3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2.9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11.4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3005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1024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0.699848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0.151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17.2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13.1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11.6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11.3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2202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2048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0.512504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0.14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17.1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13.1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12.1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11.8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30052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4096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0.456805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0.138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21.4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13.2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11.5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2.3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25.6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2202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8192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0.397998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0.145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26.1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20.9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13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18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6.1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solidFill>
                            <a:srgbClr val="363D45"/>
                          </a:solidFill>
                          <a:latin typeface="Saira Condensed"/>
                          <a:ea typeface="Saira Condensed"/>
                          <a:cs typeface="Saira Condensed"/>
                          <a:sym typeface="Saira Condensed"/>
                        </a:rPr>
                        <a:t>11.4</a:t>
                      </a:r>
                      <a:endParaRPr sz="600">
                        <a:solidFill>
                          <a:srgbClr val="363D45"/>
                        </a:solidFill>
                        <a:latin typeface="Saira Condensed"/>
                        <a:ea typeface="Saira Condensed"/>
                        <a:cs typeface="Saira Condensed"/>
                        <a:sym typeface="Saira Condensed"/>
                      </a:endParaRPr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  <p:pic>
        <p:nvPicPr>
          <p:cNvPr id="300" name="Google Shape;300;g241afa9be28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2225" y="943350"/>
            <a:ext cx="3901099" cy="383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41aa5ec6d2_0_0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Benchmark Output</a:t>
            </a:r>
            <a:endParaRPr/>
          </a:p>
        </p:txBody>
      </p:sp>
      <p:pic>
        <p:nvPicPr>
          <p:cNvPr id="306" name="Google Shape;306;g241aa5ec6d2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2775" y="1046150"/>
            <a:ext cx="4392351" cy="3547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g241aa5ec6d2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800" y="1046151"/>
            <a:ext cx="4137974" cy="354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41db099d1c_1_0"/>
          <p:cNvSpPr txBox="1"/>
          <p:nvPr>
            <p:ph type="title"/>
          </p:nvPr>
        </p:nvSpPr>
        <p:spPr>
          <a:xfrm>
            <a:off x="483575" y="273848"/>
            <a:ext cx="8033100" cy="6318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Complexity (Time and Space)</a:t>
            </a:r>
            <a:endParaRPr/>
          </a:p>
        </p:txBody>
      </p:sp>
      <p:pic>
        <p:nvPicPr>
          <p:cNvPr id="313" name="Google Shape;313;g241db099d1c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8525" y="905655"/>
            <a:ext cx="4336125" cy="2684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g241db099d1c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4651" y="909298"/>
            <a:ext cx="4336125" cy="26775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g241db099d1c_1_0"/>
          <p:cNvSpPr txBox="1"/>
          <p:nvPr/>
        </p:nvSpPr>
        <p:spPr>
          <a:xfrm>
            <a:off x="1576882" y="2284200"/>
            <a:ext cx="1739400" cy="57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IBM Plex Sans"/>
                <a:ea typeface="IBM Plex Sans"/>
                <a:cs typeface="IBM Plex Sans"/>
                <a:sym typeface="IBM Plex Sans"/>
              </a:rPr>
              <a:t>O(√n)&lt;O&lt;O(n)</a:t>
            </a:r>
            <a:endParaRPr sz="1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6" name="Google Shape;316;g241db099d1c_1_0"/>
          <p:cNvSpPr txBox="1"/>
          <p:nvPr/>
        </p:nvSpPr>
        <p:spPr>
          <a:xfrm>
            <a:off x="6806900" y="2253500"/>
            <a:ext cx="12375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IBM Plex Sans"/>
                <a:ea typeface="IBM Plex Sans"/>
                <a:cs typeface="IBM Plex Sans"/>
                <a:sym typeface="IBM Plex Sans"/>
              </a:rPr>
              <a:t>O(n²)?</a:t>
            </a:r>
            <a:endParaRPr sz="16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317" name="Google Shape;317;g241db099d1c_1_0"/>
          <p:cNvSpPr txBox="1"/>
          <p:nvPr/>
        </p:nvSpPr>
        <p:spPr>
          <a:xfrm>
            <a:off x="483575" y="3586875"/>
            <a:ext cx="67557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IBM Plex Sans"/>
                <a:ea typeface="IBM Plex Sans"/>
                <a:cs typeface="IBM Plex Sans"/>
                <a:sym typeface="IBM Plex Sans"/>
              </a:rPr>
              <a:t>In terms of space complexity, the HashTrie is significantly more efficient compared to the Trie: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Char char="●"/>
            </a:pPr>
            <a:r>
              <a:rPr lang="en-US">
                <a:latin typeface="IBM Plex Sans"/>
                <a:ea typeface="IBM Plex Sans"/>
                <a:cs typeface="IBM Plex Sans"/>
                <a:sym typeface="IBM Plex Sans"/>
              </a:rPr>
              <a:t>Trie: Approx 152 MB of space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Char char="●"/>
            </a:pPr>
            <a:r>
              <a:rPr lang="en-US">
                <a:latin typeface="IBM Plex Sans"/>
                <a:ea typeface="IBM Plex Sans"/>
                <a:cs typeface="IBM Plex Sans"/>
                <a:sym typeface="IBM Plex Sans"/>
              </a:rPr>
              <a:t>HashTrie: Approx 13 MB of space*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"/>
          <p:cNvSpPr txBox="1"/>
          <p:nvPr>
            <p:ph type="title"/>
          </p:nvPr>
        </p:nvSpPr>
        <p:spPr>
          <a:xfrm>
            <a:off x="4963030" y="730528"/>
            <a:ext cx="3684900" cy="31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-US" sz="5400">
                <a:latin typeface="Saira Condensed Light"/>
                <a:ea typeface="Saira Condensed Light"/>
                <a:cs typeface="Saira Condensed Light"/>
                <a:sym typeface="Saira Condensed Light"/>
              </a:rPr>
              <a:t>Intro to </a:t>
            </a:r>
            <a:r>
              <a:rPr lang="en-US" sz="5400">
                <a:latin typeface="Saira Condensed Light"/>
                <a:ea typeface="Saira Condensed Light"/>
                <a:cs typeface="Saira Condensed Light"/>
                <a:sym typeface="Saira Condensed Light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Has</a:t>
            </a:r>
            <a:r>
              <a:rPr lang="en-US" sz="5400">
                <a:latin typeface="Saira Condensed Light"/>
                <a:ea typeface="Saira Condensed Light"/>
                <a:cs typeface="Saira Condensed Light"/>
                <a:sym typeface="Saira Condensed Light"/>
              </a:rPr>
              <a:t>hTrie</a:t>
            </a:r>
            <a:endParaRPr sz="5400">
              <a:latin typeface="Saira Condensed Light"/>
              <a:ea typeface="Saira Condensed Light"/>
              <a:cs typeface="Saira Condensed Light"/>
              <a:sym typeface="Saira Condensed Ligh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4141533245_9_0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323" name="Google Shape;323;g24141533245_9_0"/>
          <p:cNvSpPr txBox="1"/>
          <p:nvPr>
            <p:ph idx="1" type="body"/>
          </p:nvPr>
        </p:nvSpPr>
        <p:spPr>
          <a:xfrm>
            <a:off x="483578" y="1369219"/>
            <a:ext cx="8031900" cy="317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[1] T. Zheng, Z. Zhang, and X. Cheng, “Saha: A string adaptive hash table for analytical databases,” MDPI, https://www.mdpi.com/2076-3417/10/6/1915/htm (accessed May 7, 2023).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[2] K. Tsuruta et al., “C-trie++: A dynamic trie tailored for fast prefix searches,” Information and Computation, https://www.sciencedirect.com/science/article/pii/S0890540121001103 (accessed May 7, 2023).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[3] R. Lasch et al., “Faster &amp;amp; Strong: String Dictionary compression using sampling and fast vectorized decompression - the VLDB Journal,” SpringerLink, https://link.springer.com/article/10.1007/s00778-020-00620-x (accessed May 7, 2023).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[4] P. Bille, I. L. Gørtz, and T. A. Steiner, “String indexing with compressed patterns,” arXiv.org, https://arxiv.org/abs/1909.11930 (accessed May 7, 2023).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[5] J. Lamping and E. Veach, “A fast, minimal memory, consistent hash algorithm,” arXiv.org, https://arxiv.org/abs/1406.2294 (accessed May 7, 2023).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5"/>
          <p:cNvSpPr txBox="1"/>
          <p:nvPr>
            <p:ph type="title"/>
          </p:nvPr>
        </p:nvSpPr>
        <p:spPr>
          <a:xfrm>
            <a:off x="4963030" y="730528"/>
            <a:ext cx="3684900" cy="31908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None/>
            </a:pPr>
            <a:r>
              <a:rPr lang="en-US" sz="5400">
                <a:latin typeface="Saira Condensed Light"/>
                <a:ea typeface="Saira Condensed Light"/>
                <a:cs typeface="Saira Condensed Light"/>
                <a:sym typeface="Saira Condensed Light"/>
              </a:rPr>
              <a:t> Questions?</a:t>
            </a:r>
            <a:endParaRPr sz="5400">
              <a:latin typeface="Saira Condensed Light"/>
              <a:ea typeface="Saira Condensed Light"/>
              <a:cs typeface="Saira Condensed Light"/>
              <a:sym typeface="Saira Condensed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4141533245_2_5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Basic Structure</a:t>
            </a:r>
            <a:endParaRPr/>
          </a:p>
        </p:txBody>
      </p:sp>
      <p:pic>
        <p:nvPicPr>
          <p:cNvPr id="157" name="Google Shape;157;g24141533245_2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302" y="649875"/>
            <a:ext cx="5333400" cy="4000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41db099d1c_1_10"/>
          <p:cNvSpPr txBox="1"/>
          <p:nvPr>
            <p:ph type="title"/>
          </p:nvPr>
        </p:nvSpPr>
        <p:spPr>
          <a:xfrm>
            <a:off x="483577" y="273844"/>
            <a:ext cx="8033100" cy="9942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Use Case and Applications</a:t>
            </a:r>
            <a:endParaRPr/>
          </a:p>
        </p:txBody>
      </p:sp>
      <p:sp>
        <p:nvSpPr>
          <p:cNvPr id="163" name="Google Shape;163;g241db099d1c_1_10"/>
          <p:cNvSpPr txBox="1"/>
          <p:nvPr>
            <p:ph idx="1" type="body"/>
          </p:nvPr>
        </p:nvSpPr>
        <p:spPr>
          <a:xfrm>
            <a:off x="483578" y="1369219"/>
            <a:ext cx="8031900" cy="3176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387350" lvl="2" marL="40005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Saira Condensed"/>
              <a:buChar char="■"/>
            </a:pPr>
            <a:r>
              <a:rPr lang="en-US" sz="2500">
                <a:solidFill>
                  <a:srgbClr val="374151"/>
                </a:solidFill>
                <a:highlight>
                  <a:schemeClr val="lt1"/>
                </a:highlight>
                <a:latin typeface="Saira Condensed"/>
                <a:ea typeface="Saira Condensed"/>
                <a:cs typeface="Saira Condensed"/>
                <a:sym typeface="Saira Condensed"/>
              </a:rPr>
              <a:t>Databases</a:t>
            </a:r>
            <a:endParaRPr sz="2500">
              <a:solidFill>
                <a:srgbClr val="374151"/>
              </a:solidFill>
              <a:highlight>
                <a:schemeClr val="lt1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indent="-387350" lvl="2" marL="4000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Saira Condensed"/>
              <a:buChar char="■"/>
            </a:pPr>
            <a:r>
              <a:rPr lang="en-US" sz="2500">
                <a:solidFill>
                  <a:srgbClr val="374151"/>
                </a:solidFill>
                <a:highlight>
                  <a:schemeClr val="lt1"/>
                </a:highlight>
                <a:latin typeface="Saira Condensed"/>
                <a:ea typeface="Saira Condensed"/>
                <a:cs typeface="Saira Condensed"/>
                <a:sym typeface="Saira Condensed"/>
              </a:rPr>
              <a:t>Dictionaries and Symbol Tables</a:t>
            </a:r>
            <a:endParaRPr sz="2500">
              <a:solidFill>
                <a:srgbClr val="374151"/>
              </a:solidFill>
              <a:highlight>
                <a:schemeClr val="lt1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indent="-387350" lvl="2" marL="4000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Saira Condensed"/>
              <a:buChar char="■"/>
            </a:pPr>
            <a:r>
              <a:rPr lang="en-US" sz="2500">
                <a:solidFill>
                  <a:srgbClr val="374151"/>
                </a:solidFill>
                <a:highlight>
                  <a:schemeClr val="lt1"/>
                </a:highlight>
                <a:latin typeface="Saira Condensed"/>
                <a:ea typeface="Saira Condensed"/>
                <a:cs typeface="Saira Condensed"/>
                <a:sym typeface="Saira Condensed"/>
              </a:rPr>
              <a:t>Language and Compiler Implementations</a:t>
            </a:r>
            <a:endParaRPr sz="2500">
              <a:solidFill>
                <a:srgbClr val="374151"/>
              </a:solidFill>
              <a:highlight>
                <a:schemeClr val="lt1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indent="-387350" lvl="2" marL="4000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Saira Condensed"/>
              <a:buChar char="■"/>
            </a:pPr>
            <a:r>
              <a:rPr lang="en-US" sz="2500">
                <a:solidFill>
                  <a:srgbClr val="374151"/>
                </a:solidFill>
                <a:highlight>
                  <a:schemeClr val="lt1"/>
                </a:highlight>
                <a:latin typeface="Saira Condensed"/>
                <a:ea typeface="Saira Condensed"/>
                <a:cs typeface="Saira Condensed"/>
                <a:sym typeface="Saira Condensed"/>
              </a:rPr>
              <a:t>Persistent Caches</a:t>
            </a:r>
            <a:endParaRPr sz="2500">
              <a:solidFill>
                <a:srgbClr val="374151"/>
              </a:solidFill>
              <a:highlight>
                <a:schemeClr val="lt1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indent="-387350" lvl="2" marL="40005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500"/>
              <a:buFont typeface="Saira Condensed"/>
              <a:buChar char="■"/>
            </a:pPr>
            <a:r>
              <a:rPr lang="en-US" sz="2500">
                <a:solidFill>
                  <a:srgbClr val="374151"/>
                </a:solidFill>
                <a:highlight>
                  <a:schemeClr val="lt1"/>
                </a:highlight>
                <a:latin typeface="Saira Condensed"/>
                <a:ea typeface="Saira Condensed"/>
                <a:cs typeface="Saira Condensed"/>
                <a:sym typeface="Saira Condensed"/>
              </a:rPr>
              <a:t>Trie-Based Search</a:t>
            </a:r>
            <a:endParaRPr sz="2500">
              <a:solidFill>
                <a:srgbClr val="374151"/>
              </a:solidFill>
              <a:highlight>
                <a:schemeClr val="lt1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rgbClr val="374151"/>
              </a:solidFill>
              <a:highlight>
                <a:schemeClr val="lt1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-US" sz="2700">
                <a:solidFill>
                  <a:srgbClr val="374151"/>
                </a:solidFill>
                <a:highlight>
                  <a:schemeClr val="lt1"/>
                </a:highlight>
                <a:latin typeface="Saira Condensed"/>
                <a:ea typeface="Saira Condensed"/>
                <a:cs typeface="Saira Condensed"/>
                <a:sym typeface="Saira Condensed"/>
              </a:rPr>
              <a:t>Popularity is due to its </a:t>
            </a:r>
            <a:r>
              <a:rPr lang="en-US" sz="2700">
                <a:solidFill>
                  <a:srgbClr val="374151"/>
                </a:solidFill>
                <a:highlight>
                  <a:schemeClr val="lt1"/>
                </a:highlight>
                <a:latin typeface="Saira Condensed"/>
                <a:ea typeface="Saira Condensed"/>
                <a:cs typeface="Saira Condensed"/>
                <a:sym typeface="Saira Condensed"/>
              </a:rPr>
              <a:t>versatility</a:t>
            </a:r>
            <a:r>
              <a:rPr lang="en-US" sz="2700">
                <a:solidFill>
                  <a:srgbClr val="374151"/>
                </a:solidFill>
                <a:highlight>
                  <a:schemeClr val="lt1"/>
                </a:highlight>
                <a:latin typeface="Saira Condensed"/>
                <a:ea typeface="Saira Condensed"/>
                <a:cs typeface="Saira Condensed"/>
                <a:sym typeface="Saira Condensed"/>
              </a:rPr>
              <a:t> and efficiency</a:t>
            </a:r>
            <a:endParaRPr sz="2700">
              <a:solidFill>
                <a:srgbClr val="374151"/>
              </a:solidFill>
              <a:highlight>
                <a:schemeClr val="lt1"/>
              </a:highlight>
              <a:latin typeface="Saira Condensed"/>
              <a:ea typeface="Saira Condensed"/>
              <a:cs typeface="Saira Condensed"/>
              <a:sym typeface="Saira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4060d39033_0_0"/>
          <p:cNvSpPr txBox="1"/>
          <p:nvPr>
            <p:ph type="title"/>
          </p:nvPr>
        </p:nvSpPr>
        <p:spPr>
          <a:xfrm>
            <a:off x="483575" y="273847"/>
            <a:ext cx="8033100" cy="516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Loading the Dictionary</a:t>
            </a:r>
            <a:endParaRPr/>
          </a:p>
        </p:txBody>
      </p:sp>
      <p:pic>
        <p:nvPicPr>
          <p:cNvPr id="169" name="Google Shape;169;g24060d39033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62524" y="273837"/>
            <a:ext cx="1267950" cy="4328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g24060d39033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1475" y="273837"/>
            <a:ext cx="1267950" cy="43288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g24060d39033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9200" y="1578125"/>
            <a:ext cx="1780201" cy="1780201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g24060d39033_0_0"/>
          <p:cNvSpPr txBox="1"/>
          <p:nvPr/>
        </p:nvSpPr>
        <p:spPr>
          <a:xfrm>
            <a:off x="1406300" y="3524050"/>
            <a:ext cx="1154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IBM Plex Sans"/>
                <a:ea typeface="IBM Plex Sans"/>
                <a:cs typeface="IBM Plex Sans"/>
                <a:sym typeface="IBM Plex Sans"/>
              </a:rPr>
              <a:t>dict.txt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cxnSp>
        <p:nvCxnSpPr>
          <p:cNvPr id="173" name="Google Shape;173;g24060d39033_0_0"/>
          <p:cNvCxnSpPr>
            <a:stCxn id="171" idx="3"/>
          </p:cNvCxnSpPr>
          <p:nvPr/>
        </p:nvCxnSpPr>
        <p:spPr>
          <a:xfrm>
            <a:off x="2919401" y="2468226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4" name="Google Shape;174;g24060d39033_0_0"/>
          <p:cNvCxnSpPr/>
          <p:nvPr/>
        </p:nvCxnSpPr>
        <p:spPr>
          <a:xfrm flipH="1" rot="10800000">
            <a:off x="3128550" y="336400"/>
            <a:ext cx="1423500" cy="1369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5" name="Google Shape;175;g24060d39033_0_0"/>
          <p:cNvCxnSpPr/>
          <p:nvPr/>
        </p:nvCxnSpPr>
        <p:spPr>
          <a:xfrm>
            <a:off x="3083700" y="3230550"/>
            <a:ext cx="1513200" cy="13218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6" name="Google Shape;176;g24060d39033_0_0"/>
          <p:cNvSpPr txBox="1"/>
          <p:nvPr/>
        </p:nvSpPr>
        <p:spPr>
          <a:xfrm>
            <a:off x="5897900" y="2371650"/>
            <a:ext cx="106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IBM Plex Sans"/>
                <a:ea typeface="IBM Plex Sans"/>
                <a:cs typeface="IBM Plex Sans"/>
                <a:sym typeface="IBM Plex Sans"/>
              </a:rPr>
              <a:t>。。。</a:t>
            </a:r>
            <a:endParaRPr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1" name="Google Shape;181;g24060d39033_0_12"/>
          <p:cNvGrpSpPr/>
          <p:nvPr/>
        </p:nvGrpSpPr>
        <p:grpSpPr>
          <a:xfrm>
            <a:off x="1106125" y="124875"/>
            <a:ext cx="3773141" cy="4505408"/>
            <a:chOff x="1106125" y="124875"/>
            <a:chExt cx="3773141" cy="4505408"/>
          </a:xfrm>
        </p:grpSpPr>
        <p:cxnSp>
          <p:nvCxnSpPr>
            <p:cNvPr id="182" name="Google Shape;182;g24060d39033_0_12"/>
            <p:cNvCxnSpPr/>
            <p:nvPr/>
          </p:nvCxnSpPr>
          <p:spPr>
            <a:xfrm>
              <a:off x="1934139" y="2403761"/>
              <a:ext cx="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3" name="Google Shape;183;g24060d39033_0_12"/>
            <p:cNvSpPr txBox="1"/>
            <p:nvPr/>
          </p:nvSpPr>
          <p:spPr>
            <a:xfrm>
              <a:off x="1166850" y="461650"/>
              <a:ext cx="8022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IBM Plex Sans"/>
                  <a:ea typeface="IBM Plex Sans"/>
                  <a:cs typeface="IBM Plex Sans"/>
                  <a:sym typeface="IBM Plex Sans"/>
                </a:rPr>
                <a:t>prefix</a:t>
              </a: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84" name="Google Shape;184;g24060d39033_0_12"/>
            <p:cNvSpPr txBox="1"/>
            <p:nvPr/>
          </p:nvSpPr>
          <p:spPr>
            <a:xfrm>
              <a:off x="2410266" y="537850"/>
              <a:ext cx="24690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IBM Plex Sans"/>
                  <a:ea typeface="IBM Plex Sans"/>
                  <a:cs typeface="IBM Plex Sans"/>
                  <a:sym typeface="IBM Plex Sans"/>
                </a:rPr>
                <a:t>words </a:t>
              </a: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85" name="Google Shape;185;g24060d39033_0_12"/>
            <p:cNvSpPr/>
            <p:nvPr/>
          </p:nvSpPr>
          <p:spPr>
            <a:xfrm>
              <a:off x="1829249" y="2549711"/>
              <a:ext cx="479100" cy="204000"/>
            </a:xfrm>
            <a:prstGeom prst="leftRightArrow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6" name="Google Shape;186;g24060d39033_0_1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469318" y="825243"/>
              <a:ext cx="2368637" cy="380504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7" name="Google Shape;187;g24060d39033_0_1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258537" y="825243"/>
              <a:ext cx="418550" cy="380504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8" name="Google Shape;188;g24060d39033_0_12"/>
            <p:cNvSpPr txBox="1"/>
            <p:nvPr/>
          </p:nvSpPr>
          <p:spPr>
            <a:xfrm>
              <a:off x="1106125" y="124875"/>
              <a:ext cx="2046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IBM Plex Sans"/>
                  <a:ea typeface="IBM Plex Sans"/>
                  <a:cs typeface="IBM Plex Sans"/>
                  <a:sym typeface="IBM Plex Sans"/>
                </a:rPr>
                <a:t>what we need:</a:t>
              </a:r>
              <a:endParaRPr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189" name="Google Shape;189;g24060d39033_0_12"/>
          <p:cNvGrpSpPr/>
          <p:nvPr/>
        </p:nvGrpSpPr>
        <p:grpSpPr>
          <a:xfrm>
            <a:off x="4870167" y="465376"/>
            <a:ext cx="3988579" cy="3894451"/>
            <a:chOff x="4870167" y="465376"/>
            <a:chExt cx="3988579" cy="3894451"/>
          </a:xfrm>
        </p:grpSpPr>
        <p:sp>
          <p:nvSpPr>
            <p:cNvPr id="190" name="Google Shape;190;g24060d39033_0_12"/>
            <p:cNvSpPr txBox="1"/>
            <p:nvPr/>
          </p:nvSpPr>
          <p:spPr>
            <a:xfrm>
              <a:off x="6027430" y="761095"/>
              <a:ext cx="1157100" cy="338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kingbolt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kingcob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kingcraft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kingcup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kingdomed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kingdomful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kingdomless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kingdomship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kingfish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kinghead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kinghood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kinghunter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kingless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kinglessness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kinglihood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kinglike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kinglily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kingliness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kingling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kingly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kingmaker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kingmaking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kingpiece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kingrow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kingship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kingsman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kingu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kingweed</a:t>
              </a:r>
              <a:endParaRPr sz="80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33333"/>
                  </a:solidFill>
                  <a:latin typeface="Courier New"/>
                  <a:ea typeface="Courier New"/>
                  <a:cs typeface="Courier New"/>
                  <a:sym typeface="Courier New"/>
                </a:rPr>
                <a:t>kingwood</a:t>
              </a:r>
              <a:endParaRPr sz="130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cxnSp>
          <p:nvCxnSpPr>
            <p:cNvPr id="191" name="Google Shape;191;g24060d39033_0_12"/>
            <p:cNvCxnSpPr/>
            <p:nvPr/>
          </p:nvCxnSpPr>
          <p:spPr>
            <a:xfrm flipH="1" rot="10800000">
              <a:off x="4870167" y="881328"/>
              <a:ext cx="1038900" cy="507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2" name="Google Shape;192;g24060d39033_0_12"/>
            <p:cNvCxnSpPr/>
            <p:nvPr/>
          </p:nvCxnSpPr>
          <p:spPr>
            <a:xfrm>
              <a:off x="4875544" y="1388328"/>
              <a:ext cx="1230900" cy="29715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3" name="Google Shape;193;g24060d39033_0_12"/>
            <p:cNvSpPr txBox="1"/>
            <p:nvPr/>
          </p:nvSpPr>
          <p:spPr>
            <a:xfrm>
              <a:off x="7023346" y="2409101"/>
              <a:ext cx="1835400" cy="3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latin typeface="IBM Plex Sans"/>
                  <a:ea typeface="IBM Plex Sans"/>
                  <a:cs typeface="IBM Plex Sans"/>
                  <a:sym typeface="IBM Plex Sans"/>
                </a:rPr>
                <a:t>quantity = 29 &lt; </a:t>
              </a:r>
              <a:r>
                <a:rPr lang="en-US" sz="1500">
                  <a:latin typeface="IBM Plex Sans"/>
                  <a:ea typeface="IBM Plex Sans"/>
                  <a:cs typeface="IBM Plex Sans"/>
                  <a:sym typeface="IBM Plex Sans"/>
                </a:rPr>
                <a:t>threshold</a:t>
              </a:r>
              <a:r>
                <a:rPr lang="en-US" sz="1500">
                  <a:latin typeface="IBM Plex Sans"/>
                  <a:ea typeface="IBM Plex Sans"/>
                  <a:cs typeface="IBM Plex Sans"/>
                  <a:sym typeface="IBM Plex Sans"/>
                </a:rPr>
                <a:t> = 64</a:t>
              </a:r>
              <a:endParaRPr sz="150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94" name="Google Shape;194;g24060d39033_0_12"/>
            <p:cNvSpPr txBox="1"/>
            <p:nvPr/>
          </p:nvSpPr>
          <p:spPr>
            <a:xfrm>
              <a:off x="6012371" y="465376"/>
              <a:ext cx="1835400" cy="37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>
                  <a:latin typeface="IBM Plex Sans"/>
                  <a:ea typeface="IBM Plex Sans"/>
                  <a:cs typeface="IBM Plex Sans"/>
                  <a:sym typeface="IBM Plex Sans"/>
                </a:rPr>
                <a:t>constrain:</a:t>
              </a:r>
              <a:endParaRPr sz="150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g24060d39033_0_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800" y="2291413"/>
            <a:ext cx="267031" cy="26703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0" name="Google Shape;200;g24060d39033_0_161"/>
          <p:cNvCxnSpPr>
            <a:stCxn id="199" idx="3"/>
          </p:cNvCxnSpPr>
          <p:nvPr/>
        </p:nvCxnSpPr>
        <p:spPr>
          <a:xfrm>
            <a:off x="598831" y="2424928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1" name="Google Shape;201;g24060d39033_0_161"/>
          <p:cNvGrpSpPr/>
          <p:nvPr/>
        </p:nvGrpSpPr>
        <p:grpSpPr>
          <a:xfrm>
            <a:off x="618600" y="7475"/>
            <a:ext cx="4347775" cy="4736700"/>
            <a:chOff x="618600" y="7475"/>
            <a:chExt cx="4347775" cy="4736700"/>
          </a:xfrm>
        </p:grpSpPr>
        <p:grpSp>
          <p:nvGrpSpPr>
            <p:cNvPr id="202" name="Google Shape;202;g24060d39033_0_161"/>
            <p:cNvGrpSpPr/>
            <p:nvPr/>
          </p:nvGrpSpPr>
          <p:grpSpPr>
            <a:xfrm>
              <a:off x="618600" y="7475"/>
              <a:ext cx="4347775" cy="4736700"/>
              <a:chOff x="618600" y="7475"/>
              <a:chExt cx="4347775" cy="4736700"/>
            </a:xfrm>
          </p:grpSpPr>
          <p:grpSp>
            <p:nvGrpSpPr>
              <p:cNvPr id="203" name="Google Shape;203;g24060d39033_0_161"/>
              <p:cNvGrpSpPr/>
              <p:nvPr/>
            </p:nvGrpSpPr>
            <p:grpSpPr>
              <a:xfrm>
                <a:off x="618600" y="7475"/>
                <a:ext cx="1370150" cy="4736700"/>
                <a:chOff x="618600" y="7475"/>
                <a:chExt cx="1370150" cy="4736700"/>
              </a:xfrm>
            </p:grpSpPr>
            <p:sp>
              <p:nvSpPr>
                <p:cNvPr id="204" name="Google Shape;204;g24060d39033_0_161"/>
                <p:cNvSpPr/>
                <p:nvPr/>
              </p:nvSpPr>
              <p:spPr>
                <a:xfrm>
                  <a:off x="840350" y="7475"/>
                  <a:ext cx="1148400" cy="4736700"/>
                </a:xfrm>
                <a:prstGeom prst="roundRect">
                  <a:avLst>
                    <a:gd fmla="val 16667" name="adj"/>
                  </a:avLst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pic>
              <p:nvPicPr>
                <p:cNvPr id="205" name="Google Shape;205;g24060d39033_0_161"/>
                <p:cNvPicPr preferRelativeResize="0"/>
                <p:nvPr/>
              </p:nvPicPr>
              <p:blipFill>
                <a:blip r:embed="rId4">
                  <a:alphaModFix/>
                </a:blip>
                <a:stretch>
                  <a:fillRect/>
                </a:stretch>
              </p:blipFill>
              <p:spPr>
                <a:xfrm flipH="1">
                  <a:off x="983838" y="442199"/>
                  <a:ext cx="143667" cy="410608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206" name="Google Shape;206;g24060d39033_0_161"/>
                <p:cNvPicPr preferRelativeResize="0"/>
                <p:nvPr/>
              </p:nvPicPr>
              <p:blipFill>
                <a:blip r:embed="rId5">
                  <a:alphaModFix/>
                </a:blip>
                <a:stretch>
                  <a:fillRect/>
                </a:stretch>
              </p:blipFill>
              <p:spPr>
                <a:xfrm>
                  <a:off x="1170073" y="476826"/>
                  <a:ext cx="611848" cy="4106092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207" name="Google Shape;207;g24060d39033_0_161"/>
                <p:cNvCxnSpPr/>
                <p:nvPr/>
              </p:nvCxnSpPr>
              <p:spPr>
                <a:xfrm>
                  <a:off x="618600" y="2424925"/>
                  <a:ext cx="213600" cy="105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sp>
              <p:nvSpPr>
                <p:cNvPr id="208" name="Google Shape;208;g24060d39033_0_161"/>
                <p:cNvSpPr txBox="1"/>
                <p:nvPr/>
              </p:nvSpPr>
              <p:spPr>
                <a:xfrm>
                  <a:off x="1067325" y="7475"/>
                  <a:ext cx="837600" cy="27690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anchorCtr="0" anchor="t" bIns="91425" lIns="91425" spcFirstLastPara="1" rIns="91425" wrap="square" tIns="91425">
                  <a:sp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-US" sz="600">
                      <a:latin typeface="IBM Plex Sans"/>
                      <a:ea typeface="IBM Plex Sans"/>
                      <a:cs typeface="IBM Plex Sans"/>
                      <a:sym typeface="IBM Plex Sans"/>
                    </a:rPr>
                    <a:t>Unordered_Map</a:t>
                  </a:r>
                  <a:endParaRPr sz="800">
                    <a:latin typeface="IBM Plex Sans"/>
                    <a:ea typeface="IBM Plex Sans"/>
                    <a:cs typeface="IBM Plex Sans"/>
                    <a:sym typeface="IBM Plex Sans"/>
                  </a:endParaRPr>
                </a:p>
              </p:txBody>
            </p:sp>
          </p:grpSp>
          <p:grpSp>
            <p:nvGrpSpPr>
              <p:cNvPr id="209" name="Google Shape;209;g24060d39033_0_161"/>
              <p:cNvGrpSpPr/>
              <p:nvPr/>
            </p:nvGrpSpPr>
            <p:grpSpPr>
              <a:xfrm>
                <a:off x="2077888" y="370275"/>
                <a:ext cx="2888488" cy="4000400"/>
                <a:chOff x="2077888" y="370275"/>
                <a:chExt cx="2888488" cy="4000400"/>
              </a:xfrm>
            </p:grpSpPr>
            <p:cxnSp>
              <p:nvCxnSpPr>
                <p:cNvPr id="210" name="Google Shape;210;g24060d39033_0_161"/>
                <p:cNvCxnSpPr/>
                <p:nvPr/>
              </p:nvCxnSpPr>
              <p:spPr>
                <a:xfrm>
                  <a:off x="2077888" y="2479975"/>
                  <a:ext cx="308100" cy="33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triangle"/>
                </a:ln>
              </p:spPr>
            </p:cxnSp>
            <p:grpSp>
              <p:nvGrpSpPr>
                <p:cNvPr id="211" name="Google Shape;211;g24060d39033_0_161"/>
                <p:cNvGrpSpPr/>
                <p:nvPr/>
              </p:nvGrpSpPr>
              <p:grpSpPr>
                <a:xfrm>
                  <a:off x="2487700" y="370275"/>
                  <a:ext cx="2478675" cy="4000400"/>
                  <a:chOff x="2411500" y="370275"/>
                  <a:chExt cx="2478675" cy="4000400"/>
                </a:xfrm>
              </p:grpSpPr>
              <p:sp>
                <p:nvSpPr>
                  <p:cNvPr id="212" name="Google Shape;212;g24060d39033_0_161"/>
                  <p:cNvSpPr/>
                  <p:nvPr/>
                </p:nvSpPr>
                <p:spPr>
                  <a:xfrm>
                    <a:off x="2411500" y="380975"/>
                    <a:ext cx="2465400" cy="39897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213" name="Google Shape;213;g24060d39033_0_161"/>
                  <p:cNvGrpSpPr/>
                  <p:nvPr/>
                </p:nvGrpSpPr>
                <p:grpSpPr>
                  <a:xfrm>
                    <a:off x="2442550" y="370275"/>
                    <a:ext cx="2447625" cy="3699638"/>
                    <a:chOff x="2442550" y="370275"/>
                    <a:chExt cx="2447625" cy="3699638"/>
                  </a:xfrm>
                </p:grpSpPr>
                <p:sp>
                  <p:nvSpPr>
                    <p:cNvPr id="214" name="Google Shape;214;g24060d39033_0_161"/>
                    <p:cNvSpPr/>
                    <p:nvPr/>
                  </p:nvSpPr>
                  <p:spPr>
                    <a:xfrm>
                      <a:off x="2708825" y="737213"/>
                      <a:ext cx="1322700" cy="3332700"/>
                    </a:xfrm>
                    <a:prstGeom prst="roundRect">
                      <a:avLst>
                        <a:gd fmla="val 16667" name="adj"/>
                      </a:avLst>
                    </a:prstGeom>
                    <a:noFill/>
                    <a:ln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pic>
                  <p:nvPicPr>
                    <p:cNvPr id="215" name="Google Shape;215;g24060d39033_0_161"/>
                    <p:cNvPicPr preferRelativeResize="0"/>
                    <p:nvPr/>
                  </p:nvPicPr>
                  <p:blipFill>
                    <a:blip r:embed="rId6">
                      <a:alphaModFix/>
                    </a:blip>
                    <a:stretch>
                      <a:fillRect/>
                    </a:stretch>
                  </p:blipFill>
                  <p:spPr>
                    <a:xfrm>
                      <a:off x="2771675" y="1080988"/>
                      <a:ext cx="145680" cy="285042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</p:pic>
                <p:pic>
                  <p:nvPicPr>
                    <p:cNvPr id="216" name="Google Shape;216;g24060d39033_0_161"/>
                    <p:cNvPicPr preferRelativeResize="0"/>
                    <p:nvPr/>
                  </p:nvPicPr>
                  <p:blipFill>
                    <a:blip r:embed="rId7">
                      <a:alphaModFix/>
                    </a:blip>
                    <a:stretch>
                      <a:fillRect/>
                    </a:stretch>
                  </p:blipFill>
                  <p:spPr>
                    <a:xfrm>
                      <a:off x="2967707" y="1080988"/>
                      <a:ext cx="1001194" cy="2880359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</p:pic>
                <p:sp>
                  <p:nvSpPr>
                    <p:cNvPr id="217" name="Google Shape;217;g24060d39033_0_161"/>
                    <p:cNvSpPr txBox="1"/>
                    <p:nvPr/>
                  </p:nvSpPr>
                  <p:spPr>
                    <a:xfrm>
                      <a:off x="2917350" y="681738"/>
                      <a:ext cx="837600" cy="2769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t" bIns="91425" lIns="91425" spcFirstLastPara="1" rIns="91425" wrap="square" tIns="91425">
                      <a:sp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6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Unordered_Map</a:t>
                      </a:r>
                      <a:endParaRPr sz="8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p:txBody>
                </p:sp>
                <p:sp>
                  <p:nvSpPr>
                    <p:cNvPr id="218" name="Google Shape;218;g24060d39033_0_161"/>
                    <p:cNvSpPr txBox="1"/>
                    <p:nvPr/>
                  </p:nvSpPr>
                  <p:spPr>
                    <a:xfrm>
                      <a:off x="2681975" y="869188"/>
                      <a:ext cx="1118400" cy="3231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t" bIns="91425" lIns="91425" spcFirstLastPara="1" rIns="91425" wrap="square" tIns="91425">
                      <a:sp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9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key  :  value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p:txBody>
                </p:sp>
                <p:cxnSp>
                  <p:nvCxnSpPr>
                    <p:cNvPr id="219" name="Google Shape;219;g24060d39033_0_161"/>
                    <p:cNvCxnSpPr/>
                    <p:nvPr/>
                  </p:nvCxnSpPr>
                  <p:spPr>
                    <a:xfrm flipH="1" rot="10800000">
                      <a:off x="4157875" y="2239175"/>
                      <a:ext cx="275100" cy="33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cxnSp>
                  <p:nvCxnSpPr>
                    <p:cNvPr id="220" name="Google Shape;220;g24060d39033_0_161"/>
                    <p:cNvCxnSpPr/>
                    <p:nvPr/>
                  </p:nvCxnSpPr>
                  <p:spPr>
                    <a:xfrm flipH="1" rot="10800000">
                      <a:off x="4310275" y="2391575"/>
                      <a:ext cx="275100" cy="33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cxnSp>
                  <p:nvCxnSpPr>
                    <p:cNvPr id="221" name="Google Shape;221;g24060d39033_0_161"/>
                    <p:cNvCxnSpPr/>
                    <p:nvPr/>
                  </p:nvCxnSpPr>
                  <p:spPr>
                    <a:xfrm flipH="1" rot="10800000">
                      <a:off x="4462675" y="2543975"/>
                      <a:ext cx="275100" cy="33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cxnSp>
                  <p:nvCxnSpPr>
                    <p:cNvPr id="222" name="Google Shape;222;g24060d39033_0_161"/>
                    <p:cNvCxnSpPr/>
                    <p:nvPr/>
                  </p:nvCxnSpPr>
                  <p:spPr>
                    <a:xfrm flipH="1" rot="10800000">
                      <a:off x="4615075" y="2696375"/>
                      <a:ext cx="275100" cy="3300"/>
                    </a:xfrm>
                    <a:prstGeom prst="straightConnector1">
                      <a:avLst/>
                    </a:prstGeom>
                    <a:noFill/>
                    <a:ln cap="flat" cmpd="sng" w="9525">
                      <a:solidFill>
                        <a:schemeClr val="dk2"/>
                      </a:solidFill>
                      <a:prstDash val="solid"/>
                      <a:round/>
                      <a:headEnd len="med" w="med" type="none"/>
                      <a:tailEnd len="med" w="med" type="triangle"/>
                    </a:ln>
                  </p:spPr>
                </p:cxnSp>
                <p:sp>
                  <p:nvSpPr>
                    <p:cNvPr id="223" name="Google Shape;223;g24060d39033_0_161"/>
                    <p:cNvSpPr txBox="1"/>
                    <p:nvPr/>
                  </p:nvSpPr>
                  <p:spPr>
                    <a:xfrm>
                      <a:off x="2442550" y="370275"/>
                      <a:ext cx="2403300" cy="354000"/>
                    </a:xfrm>
                    <a:prstGeom prst="rect">
                      <a:avLst/>
                    </a:prstGeom>
                    <a:noFill/>
                    <a:ln>
                      <a:noFill/>
                    </a:ln>
                  </p:spPr>
                  <p:txBody>
                    <a:bodyPr anchorCtr="0" anchor="t" bIns="91425" lIns="91425" spcFirstLastPara="1" rIns="91425" wrap="square" tIns="91425">
                      <a:sp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>
                          <a:latin typeface="IBM Plex Sans"/>
                          <a:ea typeface="IBM Plex Sans"/>
                          <a:cs typeface="IBM Plex Sans"/>
                          <a:sym typeface="IBM Plex Sans"/>
                        </a:rPr>
                        <a:t>Prefix Partitioning Algorithm</a:t>
                      </a:r>
                      <a:endParaRPr sz="1100">
                        <a:latin typeface="IBM Plex Sans"/>
                        <a:ea typeface="IBM Plex Sans"/>
                        <a:cs typeface="IBM Plex Sans"/>
                        <a:sym typeface="IBM Plex Sans"/>
                      </a:endParaRPr>
                    </a:p>
                  </p:txBody>
                </p:sp>
              </p:grpSp>
            </p:grpSp>
          </p:grpSp>
        </p:grpSp>
        <p:sp>
          <p:nvSpPr>
            <p:cNvPr id="224" name="Google Shape;224;g24060d39033_0_161"/>
            <p:cNvSpPr txBox="1"/>
            <p:nvPr/>
          </p:nvSpPr>
          <p:spPr>
            <a:xfrm>
              <a:off x="855350" y="257175"/>
              <a:ext cx="11184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900">
                  <a:latin typeface="IBM Plex Sans"/>
                  <a:ea typeface="IBM Plex Sans"/>
                  <a:cs typeface="IBM Plex Sans"/>
                  <a:sym typeface="IBM Plex Sans"/>
                </a:rPr>
                <a:t>key  :  value</a:t>
              </a:r>
              <a:endParaRPr sz="110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225" name="Google Shape;225;g24060d39033_0_161"/>
          <p:cNvGrpSpPr/>
          <p:nvPr/>
        </p:nvGrpSpPr>
        <p:grpSpPr>
          <a:xfrm>
            <a:off x="5299650" y="7475"/>
            <a:ext cx="3804000" cy="4784400"/>
            <a:chOff x="5299650" y="7475"/>
            <a:chExt cx="3804000" cy="4784400"/>
          </a:xfrm>
        </p:grpSpPr>
        <p:sp>
          <p:nvSpPr>
            <p:cNvPr id="226" name="Google Shape;226;g24060d39033_0_161"/>
            <p:cNvSpPr/>
            <p:nvPr/>
          </p:nvSpPr>
          <p:spPr>
            <a:xfrm>
              <a:off x="5299650" y="7475"/>
              <a:ext cx="3804000" cy="4784400"/>
            </a:xfrm>
            <a:prstGeom prst="roundRect">
              <a:avLst>
                <a:gd fmla="val 16667" name="adj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7" name="Google Shape;227;g24060d39033_0_161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6232201" y="532300"/>
              <a:ext cx="2465427" cy="413708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8" name="Google Shape;228;g24060d39033_0_161"/>
            <p:cNvPicPr preferRelativeResize="0"/>
            <p:nvPr/>
          </p:nvPicPr>
          <p:blipFill>
            <a:blip r:embed="rId9">
              <a:alphaModFix/>
            </a:blip>
            <a:stretch>
              <a:fillRect/>
            </a:stretch>
          </p:blipFill>
          <p:spPr>
            <a:xfrm>
              <a:off x="5717563" y="532300"/>
              <a:ext cx="480945" cy="413708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9" name="Google Shape;229;g24060d39033_0_161"/>
            <p:cNvSpPr txBox="1"/>
            <p:nvPr/>
          </p:nvSpPr>
          <p:spPr>
            <a:xfrm>
              <a:off x="6902600" y="7475"/>
              <a:ext cx="7296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600">
                  <a:latin typeface="IBM Plex Sans"/>
                  <a:ea typeface="IBM Plex Sans"/>
                  <a:cs typeface="IBM Plex Sans"/>
                  <a:sym typeface="IBM Plex Sans"/>
                </a:rPr>
                <a:t>Unorderd_Map</a:t>
              </a:r>
              <a:endParaRPr sz="80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30" name="Google Shape;230;g24060d39033_0_161"/>
            <p:cNvSpPr txBox="1"/>
            <p:nvPr/>
          </p:nvSpPr>
          <p:spPr>
            <a:xfrm>
              <a:off x="5721250" y="249375"/>
              <a:ext cx="28770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>
                  <a:latin typeface="IBM Plex Sans"/>
                  <a:ea typeface="IBM Plex Sans"/>
                  <a:cs typeface="IBM Plex Sans"/>
                  <a:sym typeface="IBM Plex Sans"/>
                </a:rPr>
                <a:t>key      :                             value</a:t>
              </a:r>
              <a:endParaRPr sz="120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cxnSp>
        <p:nvCxnSpPr>
          <p:cNvPr id="231" name="Google Shape;231;g24060d39033_0_161"/>
          <p:cNvCxnSpPr/>
          <p:nvPr/>
        </p:nvCxnSpPr>
        <p:spPr>
          <a:xfrm flipH="1" rot="10800000">
            <a:off x="4994313" y="2403775"/>
            <a:ext cx="2751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2" name="Google Shape;232;g24060d39033_0_161"/>
          <p:cNvCxnSpPr>
            <a:endCxn id="226" idx="1"/>
          </p:cNvCxnSpPr>
          <p:nvPr/>
        </p:nvCxnSpPr>
        <p:spPr>
          <a:xfrm flipH="1" rot="10800000">
            <a:off x="607050" y="2399675"/>
            <a:ext cx="4692600" cy="1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3" name="Google Shape;233;g24060d39033_0_161"/>
          <p:cNvSpPr txBox="1"/>
          <p:nvPr/>
        </p:nvSpPr>
        <p:spPr>
          <a:xfrm>
            <a:off x="273100" y="2558450"/>
            <a:ext cx="559200" cy="2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">
                <a:latin typeface="IBM Plex Sans"/>
                <a:ea typeface="IBM Plex Sans"/>
                <a:cs typeface="IBM Plex Sans"/>
                <a:sym typeface="IBM Plex Sans"/>
              </a:rPr>
              <a:t>dict.txt</a:t>
            </a:r>
            <a:endParaRPr sz="500"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fade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g24060d39033_0_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6929" y="609600"/>
            <a:ext cx="5522975" cy="4334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g24060d39033_0_2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6929" y="609600"/>
            <a:ext cx="5522975" cy="4334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g24060d39033_0_2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71575" y="890125"/>
            <a:ext cx="3575975" cy="354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g24060d39033_0_2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93500" y="634000"/>
            <a:ext cx="5521526" cy="4332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4027b2a519_0_0"/>
          <p:cNvSpPr txBox="1"/>
          <p:nvPr>
            <p:ph type="title"/>
          </p:nvPr>
        </p:nvSpPr>
        <p:spPr>
          <a:xfrm>
            <a:off x="483575" y="273848"/>
            <a:ext cx="8033100" cy="734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Functionality (Algorithm)</a:t>
            </a:r>
            <a:endParaRPr/>
          </a:p>
        </p:txBody>
      </p:sp>
      <p:sp>
        <p:nvSpPr>
          <p:cNvPr id="247" name="Google Shape;247;g24027b2a519_0_0"/>
          <p:cNvSpPr txBox="1"/>
          <p:nvPr>
            <p:ph idx="1" type="body"/>
          </p:nvPr>
        </p:nvSpPr>
        <p:spPr>
          <a:xfrm>
            <a:off x="483575" y="1084900"/>
            <a:ext cx="5488200" cy="34608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-US"/>
              <a:t>Once we have the unordered map of prefix “keys” with their subsequent word “values”, we:</a:t>
            </a:r>
            <a:endParaRPr/>
          </a:p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Map all prefixes (keys) to the Trie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At leaf node of prefix: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/>
              <a:t>Set “isPrefix == true”;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/>
              <a:t>establish</a:t>
            </a:r>
            <a:r>
              <a:rPr lang="en-US"/>
              <a:t> </a:t>
            </a:r>
            <a:r>
              <a:rPr b="1" lang="en-US">
                <a:solidFill>
                  <a:srgbClr val="C586C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new 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unordered_map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-US">
                <a:solidFill>
                  <a:srgbClr val="569CD6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unsigned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en-US">
                <a:solidFill>
                  <a:srgbClr val="569CD6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long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en-US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/>
              <a:t>(hashtable)</a:t>
            </a:r>
            <a:r>
              <a:rPr b="1" lang="en-US">
                <a:solidFill>
                  <a:srgbClr val="D4D4D4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/>
              <a:t>pointing from leaf node of prefix in Trie</a:t>
            </a:r>
            <a:endParaRPr b="1">
              <a:solidFill>
                <a:srgbClr val="C586C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-US"/>
              <a:t>Cycle through each value in</a:t>
            </a:r>
            <a:r>
              <a:rPr lang="en-US">
                <a:highlight>
                  <a:schemeClr val="lt1"/>
                </a:highlight>
              </a:rPr>
              <a:t> 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unordered_map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vector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&gt;&gt; </a:t>
            </a:r>
            <a:r>
              <a:rPr b="1" lang="en-US">
                <a:solidFill>
                  <a:srgbClr val="9CDCFE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dictionary</a:t>
            </a:r>
            <a:r>
              <a:rPr lang="en-US"/>
              <a:t> for the current key (prefix) and hash to the newly setup hashtable.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/>
              <a:t>Once mapping is complete, cycle to next key (prefix) in 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unordered_map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vector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en-US">
                <a:solidFill>
                  <a:srgbClr val="4EC9B0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string</a:t>
            </a:r>
            <a:r>
              <a:rPr b="1" lang="en-US">
                <a:solidFill>
                  <a:srgbClr val="D4D4D4"/>
                </a:solidFill>
                <a:highlight>
                  <a:schemeClr val="dk1"/>
                </a:highlight>
                <a:latin typeface="Courier New"/>
                <a:ea typeface="Courier New"/>
                <a:cs typeface="Courier New"/>
                <a:sym typeface="Courier New"/>
              </a:rPr>
              <a:t>&gt;&gt;</a:t>
            </a:r>
            <a:r>
              <a:rPr lang="en-US"/>
              <a:t> dictionary and return to step (1.)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Stevens">
      <a:dk1>
        <a:srgbClr val="363D45"/>
      </a:dk1>
      <a:lt1>
        <a:srgbClr val="FFFFFF"/>
      </a:lt1>
      <a:dk2>
        <a:srgbClr val="00427F"/>
      </a:dk2>
      <a:lt2>
        <a:srgbClr val="E3E5E6"/>
      </a:lt2>
      <a:accent1>
        <a:srgbClr val="A32537"/>
      </a:accent1>
      <a:accent2>
        <a:srgbClr val="4895CF"/>
      </a:accent2>
      <a:accent3>
        <a:srgbClr val="EBC73A"/>
      </a:accent3>
      <a:accent4>
        <a:srgbClr val="E6832E"/>
      </a:accent4>
      <a:accent5>
        <a:srgbClr val="E7F2FB"/>
      </a:accent5>
      <a:accent6>
        <a:srgbClr val="FFF2E8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